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325" r:id="rId3"/>
    <p:sldId id="326" r:id="rId4"/>
    <p:sldId id="344" r:id="rId5"/>
    <p:sldId id="343" r:id="rId6"/>
    <p:sldId id="339" r:id="rId7"/>
    <p:sldId id="334" r:id="rId8"/>
    <p:sldId id="335" r:id="rId9"/>
    <p:sldId id="259" r:id="rId10"/>
    <p:sldId id="378" r:id="rId11"/>
    <p:sldId id="381" r:id="rId12"/>
    <p:sldId id="347" r:id="rId13"/>
    <p:sldId id="377" r:id="rId14"/>
    <p:sldId id="382" r:id="rId15"/>
    <p:sldId id="383" r:id="rId16"/>
    <p:sldId id="336" r:id="rId17"/>
    <p:sldId id="348" r:id="rId18"/>
    <p:sldId id="350" r:id="rId19"/>
    <p:sldId id="356" r:id="rId20"/>
    <p:sldId id="357" r:id="rId21"/>
    <p:sldId id="358" r:id="rId22"/>
    <p:sldId id="349" r:id="rId23"/>
    <p:sldId id="359" r:id="rId24"/>
    <p:sldId id="360" r:id="rId25"/>
    <p:sldId id="385" r:id="rId26"/>
    <p:sldId id="337" r:id="rId27"/>
    <p:sldId id="384" r:id="rId28"/>
    <p:sldId id="361" r:id="rId29"/>
    <p:sldId id="362" r:id="rId30"/>
    <p:sldId id="366" r:id="rId31"/>
    <p:sldId id="367" r:id="rId32"/>
    <p:sldId id="368" r:id="rId33"/>
    <p:sldId id="369" r:id="rId34"/>
    <p:sldId id="340" r:id="rId35"/>
    <p:sldId id="351" r:id="rId36"/>
    <p:sldId id="391" r:id="rId37"/>
    <p:sldId id="393" r:id="rId38"/>
    <p:sldId id="394" r:id="rId39"/>
    <p:sldId id="396" r:id="rId40"/>
    <p:sldId id="395" r:id="rId41"/>
    <p:sldId id="397" r:id="rId42"/>
    <p:sldId id="355" r:id="rId43"/>
    <p:sldId id="389" r:id="rId44"/>
    <p:sldId id="390" r:id="rId45"/>
    <p:sldId id="341" r:id="rId46"/>
    <p:sldId id="338" r:id="rId47"/>
    <p:sldId id="403" r:id="rId48"/>
    <p:sldId id="401" r:id="rId49"/>
    <p:sldId id="402" r:id="rId50"/>
    <p:sldId id="399" r:id="rId51"/>
    <p:sldId id="375" r:id="rId52"/>
    <p:sldId id="373" r:id="rId53"/>
    <p:sldId id="370" r:id="rId54"/>
    <p:sldId id="371" r:id="rId55"/>
    <p:sldId id="372" r:id="rId56"/>
    <p:sldId id="374" r:id="rId57"/>
    <p:sldId id="342" r:id="rId58"/>
    <p:sldId id="404" r:id="rId59"/>
    <p:sldId id="407" r:id="rId60"/>
    <p:sldId id="405" r:id="rId61"/>
    <p:sldId id="406" r:id="rId62"/>
    <p:sldId id="322" r:id="rId63"/>
    <p:sldId id="34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autoAdjust="0"/>
    <p:restoredTop sz="96517" autoAdjust="0"/>
  </p:normalViewPr>
  <p:slideViewPr>
    <p:cSldViewPr snapToGrid="0">
      <p:cViewPr>
        <p:scale>
          <a:sx n="100" d="100"/>
          <a:sy n="100" d="100"/>
        </p:scale>
        <p:origin x="732" y="510"/>
      </p:cViewPr>
      <p:guideLst/>
    </p:cSldViewPr>
  </p:slideViewPr>
  <p:outlineViewPr>
    <p:cViewPr>
      <p:scale>
        <a:sx n="33" d="100"/>
        <a:sy n="33" d="100"/>
      </p:scale>
      <p:origin x="0" y="-6858"/>
    </p:cViewPr>
  </p:outlineViewPr>
  <p:notesTextViewPr>
    <p:cViewPr>
      <p:scale>
        <a:sx n="1" d="1"/>
        <a:sy n="1" d="1"/>
      </p:scale>
      <p:origin x="0" y="0"/>
    </p:cViewPr>
  </p:notesTextViewPr>
  <p:notesViewPr>
    <p:cSldViewPr snapToGrid="0">
      <p:cViewPr varScale="1">
        <p:scale>
          <a:sx n="91" d="100"/>
          <a:sy n="91" d="100"/>
        </p:scale>
        <p:origin x="35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A9E7E-05EF-4BDC-A27E-3391FD131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8F9B7FF6-897A-487A-9E9D-53F1057535AD}">
      <dgm:prSet phldrT="[Text]"/>
      <dgm:spPr/>
      <dgm:t>
        <a:bodyPr/>
        <a:lstStyle/>
        <a:p>
          <a:r>
            <a:rPr lang="en-US" dirty="0"/>
            <a:t>Input</a:t>
          </a:r>
          <a:endParaRPr lang="en-CA" dirty="0"/>
        </a:p>
      </dgm:t>
    </dgm:pt>
    <dgm:pt modelId="{8FB32F2D-7A37-4885-9EE0-7E9BBCAFC250}" type="parTrans" cxnId="{B383834A-6974-4F87-B5F5-3137641BF4A9}">
      <dgm:prSet/>
      <dgm:spPr/>
      <dgm:t>
        <a:bodyPr/>
        <a:lstStyle/>
        <a:p>
          <a:endParaRPr lang="en-CA"/>
        </a:p>
      </dgm:t>
    </dgm:pt>
    <dgm:pt modelId="{5C586C50-E4A6-409D-897F-5D5C275951D3}" type="sibTrans" cxnId="{B383834A-6974-4F87-B5F5-3137641BF4A9}">
      <dgm:prSet/>
      <dgm:spPr/>
      <dgm:t>
        <a:bodyPr/>
        <a:lstStyle/>
        <a:p>
          <a:endParaRPr lang="en-CA"/>
        </a:p>
      </dgm:t>
    </dgm:pt>
    <dgm:pt modelId="{8DF2CA16-097E-4DC1-8297-C78708F0D100}">
      <dgm:prSet phldrT="[Text]"/>
      <dgm:spPr/>
      <dgm:t>
        <a:bodyPr/>
        <a:lstStyle/>
        <a:p>
          <a:r>
            <a:rPr lang="en-US" dirty="0"/>
            <a:t>Conversation Dialogue text and labels</a:t>
          </a:r>
          <a:endParaRPr lang="en-CA" dirty="0"/>
        </a:p>
      </dgm:t>
    </dgm:pt>
    <dgm:pt modelId="{A30E163B-EC5D-4F44-82DB-1E9665717B3A}" type="parTrans" cxnId="{09C41B10-C194-4BB5-9941-B66042B66F72}">
      <dgm:prSet/>
      <dgm:spPr/>
      <dgm:t>
        <a:bodyPr/>
        <a:lstStyle/>
        <a:p>
          <a:endParaRPr lang="en-CA"/>
        </a:p>
      </dgm:t>
    </dgm:pt>
    <dgm:pt modelId="{FE1C308C-0A38-4CD2-BBBA-496131B618EF}" type="sibTrans" cxnId="{09C41B10-C194-4BB5-9941-B66042B66F72}">
      <dgm:prSet/>
      <dgm:spPr/>
      <dgm:t>
        <a:bodyPr/>
        <a:lstStyle/>
        <a:p>
          <a:endParaRPr lang="en-CA"/>
        </a:p>
      </dgm:t>
    </dgm:pt>
    <dgm:pt modelId="{8BB259CB-5833-43F7-B413-2ACF8B99448C}">
      <dgm:prSet phldrT="[Text]"/>
      <dgm:spPr/>
      <dgm:t>
        <a:bodyPr/>
        <a:lstStyle/>
        <a:p>
          <a:r>
            <a:rPr lang="en-US" dirty="0"/>
            <a:t>Machine Learning </a:t>
          </a:r>
          <a:endParaRPr lang="en-CA" dirty="0"/>
        </a:p>
      </dgm:t>
    </dgm:pt>
    <dgm:pt modelId="{A2F16C9A-2F15-495A-AD99-1BD6B3948E03}" type="parTrans" cxnId="{E4CFF6F3-5591-4086-9619-A803932D2173}">
      <dgm:prSet/>
      <dgm:spPr/>
      <dgm:t>
        <a:bodyPr/>
        <a:lstStyle/>
        <a:p>
          <a:endParaRPr lang="en-CA"/>
        </a:p>
      </dgm:t>
    </dgm:pt>
    <dgm:pt modelId="{F6978E9E-B3A9-433C-A151-34315B190564}" type="sibTrans" cxnId="{E4CFF6F3-5591-4086-9619-A803932D2173}">
      <dgm:prSet/>
      <dgm:spPr/>
      <dgm:t>
        <a:bodyPr/>
        <a:lstStyle/>
        <a:p>
          <a:endParaRPr lang="en-CA"/>
        </a:p>
      </dgm:t>
    </dgm:pt>
    <dgm:pt modelId="{D85B1C34-941A-4F83-A4BE-1568DE62640B}">
      <dgm:prSet phldrT="[Text]"/>
      <dgm:spPr/>
      <dgm:t>
        <a:bodyPr/>
        <a:lstStyle/>
        <a:p>
          <a:r>
            <a:rPr lang="en-US" dirty="0"/>
            <a:t>Machine Learning Steps</a:t>
          </a:r>
          <a:endParaRPr lang="en-CA" dirty="0"/>
        </a:p>
      </dgm:t>
    </dgm:pt>
    <dgm:pt modelId="{286D7F0D-6981-42F1-BDB2-5A7F188366D9}" type="parTrans" cxnId="{45F7939D-F031-4418-9DED-C148700C673A}">
      <dgm:prSet/>
      <dgm:spPr/>
      <dgm:t>
        <a:bodyPr/>
        <a:lstStyle/>
        <a:p>
          <a:endParaRPr lang="en-CA"/>
        </a:p>
      </dgm:t>
    </dgm:pt>
    <dgm:pt modelId="{E136E3D8-62C3-4A9C-BAC5-EE2890AE73A0}" type="sibTrans" cxnId="{45F7939D-F031-4418-9DED-C148700C673A}">
      <dgm:prSet/>
      <dgm:spPr/>
      <dgm:t>
        <a:bodyPr/>
        <a:lstStyle/>
        <a:p>
          <a:endParaRPr lang="en-CA"/>
        </a:p>
      </dgm:t>
    </dgm:pt>
    <dgm:pt modelId="{B2A8358E-A902-4881-A679-15E456ED560C}">
      <dgm:prSet phldrT="[Text]"/>
      <dgm:spPr/>
      <dgm:t>
        <a:bodyPr/>
        <a:lstStyle/>
        <a:p>
          <a:r>
            <a:rPr lang="en-US" dirty="0"/>
            <a:t>Output</a:t>
          </a:r>
          <a:endParaRPr lang="en-CA" dirty="0"/>
        </a:p>
      </dgm:t>
    </dgm:pt>
    <dgm:pt modelId="{63B689A9-0273-48AC-A13E-F398452DD00C}" type="parTrans" cxnId="{0EDD6B25-5E26-4CAB-8153-6F44E9661EA8}">
      <dgm:prSet/>
      <dgm:spPr/>
      <dgm:t>
        <a:bodyPr/>
        <a:lstStyle/>
        <a:p>
          <a:endParaRPr lang="en-CA"/>
        </a:p>
      </dgm:t>
    </dgm:pt>
    <dgm:pt modelId="{E0D1D232-4803-4E90-A3E4-3F983CC6D8E3}" type="sibTrans" cxnId="{0EDD6B25-5E26-4CAB-8153-6F44E9661EA8}">
      <dgm:prSet/>
      <dgm:spPr/>
      <dgm:t>
        <a:bodyPr/>
        <a:lstStyle/>
        <a:p>
          <a:endParaRPr lang="en-CA"/>
        </a:p>
      </dgm:t>
    </dgm:pt>
    <dgm:pt modelId="{1B3C6D58-42A0-421B-BF09-66E8CF124369}">
      <dgm:prSet phldrT="[Text]"/>
      <dgm:spPr/>
      <dgm:t>
        <a:bodyPr/>
        <a:lstStyle/>
        <a:p>
          <a:r>
            <a:rPr lang="en-US" dirty="0"/>
            <a:t>Model that predicts the “</a:t>
          </a:r>
          <a:r>
            <a:rPr lang="en-US" dirty="0" err="1"/>
            <a:t>instruction_id</a:t>
          </a:r>
          <a:r>
            <a:rPr lang="en-US" dirty="0"/>
            <a:t>” category</a:t>
          </a:r>
          <a:endParaRPr lang="en-CA" dirty="0"/>
        </a:p>
      </dgm:t>
    </dgm:pt>
    <dgm:pt modelId="{68CF545C-AB54-41A0-AA0B-66DA30DA0350}" type="parTrans" cxnId="{CB2BB859-47D6-48E2-B9B0-EA767DC8A0CB}">
      <dgm:prSet/>
      <dgm:spPr/>
      <dgm:t>
        <a:bodyPr/>
        <a:lstStyle/>
        <a:p>
          <a:endParaRPr lang="en-CA"/>
        </a:p>
      </dgm:t>
    </dgm:pt>
    <dgm:pt modelId="{35816A50-6329-47A3-80C2-19988A1AD224}" type="sibTrans" cxnId="{CB2BB859-47D6-48E2-B9B0-EA767DC8A0CB}">
      <dgm:prSet/>
      <dgm:spPr/>
      <dgm:t>
        <a:bodyPr/>
        <a:lstStyle/>
        <a:p>
          <a:endParaRPr lang="en-CA"/>
        </a:p>
      </dgm:t>
    </dgm:pt>
    <dgm:pt modelId="{19922CEA-CEE0-4D51-9344-3A463C821A9C}" type="pres">
      <dgm:prSet presAssocID="{364A9E7E-05EF-4BDC-A27E-3391FD1318DC}" presName="Name0" presStyleCnt="0">
        <dgm:presLayoutVars>
          <dgm:dir/>
          <dgm:animLvl val="lvl"/>
          <dgm:resizeHandles val="exact"/>
        </dgm:presLayoutVars>
      </dgm:prSet>
      <dgm:spPr/>
    </dgm:pt>
    <dgm:pt modelId="{C344F636-E53A-493E-90B4-6ACE2DED2D1C}" type="pres">
      <dgm:prSet presAssocID="{364A9E7E-05EF-4BDC-A27E-3391FD1318DC}" presName="tSp" presStyleCnt="0"/>
      <dgm:spPr/>
    </dgm:pt>
    <dgm:pt modelId="{71250A10-CDFA-4E55-BB1A-EF96228BE8E4}" type="pres">
      <dgm:prSet presAssocID="{364A9E7E-05EF-4BDC-A27E-3391FD1318DC}" presName="bSp" presStyleCnt="0"/>
      <dgm:spPr/>
    </dgm:pt>
    <dgm:pt modelId="{4E03E0EA-E54B-4382-B2DD-3EF3BFE987BE}" type="pres">
      <dgm:prSet presAssocID="{364A9E7E-05EF-4BDC-A27E-3391FD1318DC}" presName="process" presStyleCnt="0"/>
      <dgm:spPr/>
    </dgm:pt>
    <dgm:pt modelId="{F152F18E-F002-4062-95EE-F22F063C0D94}" type="pres">
      <dgm:prSet presAssocID="{8F9B7FF6-897A-487A-9E9D-53F1057535AD}" presName="composite1" presStyleCnt="0"/>
      <dgm:spPr/>
    </dgm:pt>
    <dgm:pt modelId="{1EB36C8D-C651-430F-9B27-0CC6EB9FCF8A}" type="pres">
      <dgm:prSet presAssocID="{8F9B7FF6-897A-487A-9E9D-53F1057535AD}" presName="dummyNode1" presStyleLbl="node1" presStyleIdx="0" presStyleCnt="3"/>
      <dgm:spPr/>
    </dgm:pt>
    <dgm:pt modelId="{C92A51C5-AA92-47C9-AFF5-2F9081C5D233}" type="pres">
      <dgm:prSet presAssocID="{8F9B7FF6-897A-487A-9E9D-53F1057535AD}" presName="childNode1" presStyleLbl="bgAcc1" presStyleIdx="0" presStyleCnt="3">
        <dgm:presLayoutVars>
          <dgm:bulletEnabled val="1"/>
        </dgm:presLayoutVars>
      </dgm:prSet>
      <dgm:spPr/>
    </dgm:pt>
    <dgm:pt modelId="{F3258DBC-B37B-484D-9041-A36782427FE5}" type="pres">
      <dgm:prSet presAssocID="{8F9B7FF6-897A-487A-9E9D-53F1057535AD}" presName="childNode1tx" presStyleLbl="bgAcc1" presStyleIdx="0" presStyleCnt="3">
        <dgm:presLayoutVars>
          <dgm:bulletEnabled val="1"/>
        </dgm:presLayoutVars>
      </dgm:prSet>
      <dgm:spPr/>
    </dgm:pt>
    <dgm:pt modelId="{D94DD217-4506-4857-AF63-AB2DA0593DF9}" type="pres">
      <dgm:prSet presAssocID="{8F9B7FF6-897A-487A-9E9D-53F1057535AD}" presName="parentNode1" presStyleLbl="node1" presStyleIdx="0" presStyleCnt="3">
        <dgm:presLayoutVars>
          <dgm:chMax val="1"/>
          <dgm:bulletEnabled val="1"/>
        </dgm:presLayoutVars>
      </dgm:prSet>
      <dgm:spPr/>
    </dgm:pt>
    <dgm:pt modelId="{CBA563E3-F70B-4DA7-921E-F6626590FC34}" type="pres">
      <dgm:prSet presAssocID="{8F9B7FF6-897A-487A-9E9D-53F1057535AD}" presName="connSite1" presStyleCnt="0"/>
      <dgm:spPr/>
    </dgm:pt>
    <dgm:pt modelId="{D7C4E502-1D6F-4847-8BAE-B0553012A106}" type="pres">
      <dgm:prSet presAssocID="{5C586C50-E4A6-409D-897F-5D5C275951D3}" presName="Name9" presStyleLbl="sibTrans2D1" presStyleIdx="0" presStyleCnt="2"/>
      <dgm:spPr/>
    </dgm:pt>
    <dgm:pt modelId="{9AA33825-5764-435B-AC1E-EDDEEA3E3E14}" type="pres">
      <dgm:prSet presAssocID="{8BB259CB-5833-43F7-B413-2ACF8B99448C}" presName="composite2" presStyleCnt="0"/>
      <dgm:spPr/>
    </dgm:pt>
    <dgm:pt modelId="{BCA8470A-1964-48FF-BFE3-D1D06CA127D3}" type="pres">
      <dgm:prSet presAssocID="{8BB259CB-5833-43F7-B413-2ACF8B99448C}" presName="dummyNode2" presStyleLbl="node1" presStyleIdx="0" presStyleCnt="3"/>
      <dgm:spPr/>
    </dgm:pt>
    <dgm:pt modelId="{6D271614-299F-4ECF-95E5-7A895DD122F9}" type="pres">
      <dgm:prSet presAssocID="{8BB259CB-5833-43F7-B413-2ACF8B99448C}" presName="childNode2" presStyleLbl="bgAcc1" presStyleIdx="1" presStyleCnt="3">
        <dgm:presLayoutVars>
          <dgm:bulletEnabled val="1"/>
        </dgm:presLayoutVars>
      </dgm:prSet>
      <dgm:spPr/>
    </dgm:pt>
    <dgm:pt modelId="{2C8AA8EF-3082-42E5-B3F6-2F539F3D2A58}" type="pres">
      <dgm:prSet presAssocID="{8BB259CB-5833-43F7-B413-2ACF8B99448C}" presName="childNode2tx" presStyleLbl="bgAcc1" presStyleIdx="1" presStyleCnt="3">
        <dgm:presLayoutVars>
          <dgm:bulletEnabled val="1"/>
        </dgm:presLayoutVars>
      </dgm:prSet>
      <dgm:spPr/>
    </dgm:pt>
    <dgm:pt modelId="{E2EBDA7A-8885-4572-AC3E-A158F9BB4FF1}" type="pres">
      <dgm:prSet presAssocID="{8BB259CB-5833-43F7-B413-2ACF8B99448C}" presName="parentNode2" presStyleLbl="node1" presStyleIdx="1" presStyleCnt="3">
        <dgm:presLayoutVars>
          <dgm:chMax val="0"/>
          <dgm:bulletEnabled val="1"/>
        </dgm:presLayoutVars>
      </dgm:prSet>
      <dgm:spPr/>
    </dgm:pt>
    <dgm:pt modelId="{9B2C92B0-44C3-4A82-9A67-5C8483E9788E}" type="pres">
      <dgm:prSet presAssocID="{8BB259CB-5833-43F7-B413-2ACF8B99448C}" presName="connSite2" presStyleCnt="0"/>
      <dgm:spPr/>
    </dgm:pt>
    <dgm:pt modelId="{5977332A-83EB-4FEB-BED9-DBBB5EEA8740}" type="pres">
      <dgm:prSet presAssocID="{F6978E9E-B3A9-433C-A151-34315B190564}" presName="Name18" presStyleLbl="sibTrans2D1" presStyleIdx="1" presStyleCnt="2"/>
      <dgm:spPr/>
    </dgm:pt>
    <dgm:pt modelId="{5637E628-742F-43AB-A600-BD08A6F05C09}" type="pres">
      <dgm:prSet presAssocID="{B2A8358E-A902-4881-A679-15E456ED560C}" presName="composite1" presStyleCnt="0"/>
      <dgm:spPr/>
    </dgm:pt>
    <dgm:pt modelId="{C1B0BF3D-E653-4CA6-A235-07B953A9BABD}" type="pres">
      <dgm:prSet presAssocID="{B2A8358E-A902-4881-A679-15E456ED560C}" presName="dummyNode1" presStyleLbl="node1" presStyleIdx="1" presStyleCnt="3"/>
      <dgm:spPr/>
    </dgm:pt>
    <dgm:pt modelId="{DBC6AF56-355F-41C4-952E-2286F5D15AAF}" type="pres">
      <dgm:prSet presAssocID="{B2A8358E-A902-4881-A679-15E456ED560C}" presName="childNode1" presStyleLbl="bgAcc1" presStyleIdx="2" presStyleCnt="3">
        <dgm:presLayoutVars>
          <dgm:bulletEnabled val="1"/>
        </dgm:presLayoutVars>
      </dgm:prSet>
      <dgm:spPr/>
    </dgm:pt>
    <dgm:pt modelId="{998013ED-15F7-4212-9594-444774D5BCC9}" type="pres">
      <dgm:prSet presAssocID="{B2A8358E-A902-4881-A679-15E456ED560C}" presName="childNode1tx" presStyleLbl="bgAcc1" presStyleIdx="2" presStyleCnt="3">
        <dgm:presLayoutVars>
          <dgm:bulletEnabled val="1"/>
        </dgm:presLayoutVars>
      </dgm:prSet>
      <dgm:spPr/>
    </dgm:pt>
    <dgm:pt modelId="{2AA86C81-0B73-4059-B838-45D0EAEBF05E}" type="pres">
      <dgm:prSet presAssocID="{B2A8358E-A902-4881-A679-15E456ED560C}" presName="parentNode1" presStyleLbl="node1" presStyleIdx="2" presStyleCnt="3">
        <dgm:presLayoutVars>
          <dgm:chMax val="1"/>
          <dgm:bulletEnabled val="1"/>
        </dgm:presLayoutVars>
      </dgm:prSet>
      <dgm:spPr/>
    </dgm:pt>
    <dgm:pt modelId="{8AF30618-6F84-404C-AF86-D6FF560BEA74}" type="pres">
      <dgm:prSet presAssocID="{B2A8358E-A902-4881-A679-15E456ED560C}" presName="connSite1" presStyleCnt="0"/>
      <dgm:spPr/>
    </dgm:pt>
  </dgm:ptLst>
  <dgm:cxnLst>
    <dgm:cxn modelId="{B08E2408-99C5-4801-9535-C4AE7AC5912D}" type="presOf" srcId="{1B3C6D58-42A0-421B-BF09-66E8CF124369}" destId="{DBC6AF56-355F-41C4-952E-2286F5D15AAF}" srcOrd="0" destOrd="0" presId="urn:microsoft.com/office/officeart/2005/8/layout/hProcess4"/>
    <dgm:cxn modelId="{E5B7950F-B61D-4B0B-B731-283F1AD93E57}" type="presOf" srcId="{1B3C6D58-42A0-421B-BF09-66E8CF124369}" destId="{998013ED-15F7-4212-9594-444774D5BCC9}" srcOrd="1" destOrd="0" presId="urn:microsoft.com/office/officeart/2005/8/layout/hProcess4"/>
    <dgm:cxn modelId="{09C41B10-C194-4BB5-9941-B66042B66F72}" srcId="{8F9B7FF6-897A-487A-9E9D-53F1057535AD}" destId="{8DF2CA16-097E-4DC1-8297-C78708F0D100}" srcOrd="0" destOrd="0" parTransId="{A30E163B-EC5D-4F44-82DB-1E9665717B3A}" sibTransId="{FE1C308C-0A38-4CD2-BBBA-496131B618EF}"/>
    <dgm:cxn modelId="{1D8FF315-3547-44FA-8178-F77359A0178A}" type="presOf" srcId="{D85B1C34-941A-4F83-A4BE-1568DE62640B}" destId="{2C8AA8EF-3082-42E5-B3F6-2F539F3D2A58}" srcOrd="1" destOrd="0" presId="urn:microsoft.com/office/officeart/2005/8/layout/hProcess4"/>
    <dgm:cxn modelId="{41A16521-3BD8-43B8-ACBF-6019E1D68F5A}" type="presOf" srcId="{D85B1C34-941A-4F83-A4BE-1568DE62640B}" destId="{6D271614-299F-4ECF-95E5-7A895DD122F9}" srcOrd="0" destOrd="0" presId="urn:microsoft.com/office/officeart/2005/8/layout/hProcess4"/>
    <dgm:cxn modelId="{0EDD6B25-5E26-4CAB-8153-6F44E9661EA8}" srcId="{364A9E7E-05EF-4BDC-A27E-3391FD1318DC}" destId="{B2A8358E-A902-4881-A679-15E456ED560C}" srcOrd="2" destOrd="0" parTransId="{63B689A9-0273-48AC-A13E-F398452DD00C}" sibTransId="{E0D1D232-4803-4E90-A3E4-3F983CC6D8E3}"/>
    <dgm:cxn modelId="{B383834A-6974-4F87-B5F5-3137641BF4A9}" srcId="{364A9E7E-05EF-4BDC-A27E-3391FD1318DC}" destId="{8F9B7FF6-897A-487A-9E9D-53F1057535AD}" srcOrd="0" destOrd="0" parTransId="{8FB32F2D-7A37-4885-9EE0-7E9BBCAFC250}" sibTransId="{5C586C50-E4A6-409D-897F-5D5C275951D3}"/>
    <dgm:cxn modelId="{CB2BB859-47D6-48E2-B9B0-EA767DC8A0CB}" srcId="{B2A8358E-A902-4881-A679-15E456ED560C}" destId="{1B3C6D58-42A0-421B-BF09-66E8CF124369}" srcOrd="0" destOrd="0" parTransId="{68CF545C-AB54-41A0-AA0B-66DA30DA0350}" sibTransId="{35816A50-6329-47A3-80C2-19988A1AD224}"/>
    <dgm:cxn modelId="{55FD798C-70DE-42CF-A1EB-390D4FD263B9}" type="presOf" srcId="{8BB259CB-5833-43F7-B413-2ACF8B99448C}" destId="{E2EBDA7A-8885-4572-AC3E-A158F9BB4FF1}" srcOrd="0" destOrd="0" presId="urn:microsoft.com/office/officeart/2005/8/layout/hProcess4"/>
    <dgm:cxn modelId="{9A355093-FFF1-40FD-AD08-C1D71B46940C}" type="presOf" srcId="{8F9B7FF6-897A-487A-9E9D-53F1057535AD}" destId="{D94DD217-4506-4857-AF63-AB2DA0593DF9}" srcOrd="0" destOrd="0" presId="urn:microsoft.com/office/officeart/2005/8/layout/hProcess4"/>
    <dgm:cxn modelId="{9A9BF399-4A94-45EE-B74F-6F3C549F49AE}" type="presOf" srcId="{8DF2CA16-097E-4DC1-8297-C78708F0D100}" destId="{C92A51C5-AA92-47C9-AFF5-2F9081C5D233}" srcOrd="0" destOrd="0" presId="urn:microsoft.com/office/officeart/2005/8/layout/hProcess4"/>
    <dgm:cxn modelId="{0770179D-1A91-4381-B13A-B545BE53F4AD}" type="presOf" srcId="{8DF2CA16-097E-4DC1-8297-C78708F0D100}" destId="{F3258DBC-B37B-484D-9041-A36782427FE5}" srcOrd="1" destOrd="0" presId="urn:microsoft.com/office/officeart/2005/8/layout/hProcess4"/>
    <dgm:cxn modelId="{45F7939D-F031-4418-9DED-C148700C673A}" srcId="{8BB259CB-5833-43F7-B413-2ACF8B99448C}" destId="{D85B1C34-941A-4F83-A4BE-1568DE62640B}" srcOrd="0" destOrd="0" parTransId="{286D7F0D-6981-42F1-BDB2-5A7F188366D9}" sibTransId="{E136E3D8-62C3-4A9C-BAC5-EE2890AE73A0}"/>
    <dgm:cxn modelId="{4C07E2CA-24F2-4DE7-82E9-91BB127EF8E5}" type="presOf" srcId="{B2A8358E-A902-4881-A679-15E456ED560C}" destId="{2AA86C81-0B73-4059-B838-45D0EAEBF05E}" srcOrd="0" destOrd="0" presId="urn:microsoft.com/office/officeart/2005/8/layout/hProcess4"/>
    <dgm:cxn modelId="{AA01B3D3-E419-4C4A-9EBB-512F3C7EF164}" type="presOf" srcId="{F6978E9E-B3A9-433C-A151-34315B190564}" destId="{5977332A-83EB-4FEB-BED9-DBBB5EEA8740}" srcOrd="0" destOrd="0" presId="urn:microsoft.com/office/officeart/2005/8/layout/hProcess4"/>
    <dgm:cxn modelId="{1427E7D7-4C2B-4ABB-A8AB-9F518A09C626}" type="presOf" srcId="{364A9E7E-05EF-4BDC-A27E-3391FD1318DC}" destId="{19922CEA-CEE0-4D51-9344-3A463C821A9C}" srcOrd="0" destOrd="0" presId="urn:microsoft.com/office/officeart/2005/8/layout/hProcess4"/>
    <dgm:cxn modelId="{7D658DDB-25A2-47D3-BCDD-9E5FA3DE8179}" type="presOf" srcId="{5C586C50-E4A6-409D-897F-5D5C275951D3}" destId="{D7C4E502-1D6F-4847-8BAE-B0553012A106}" srcOrd="0" destOrd="0" presId="urn:microsoft.com/office/officeart/2005/8/layout/hProcess4"/>
    <dgm:cxn modelId="{E4CFF6F3-5591-4086-9619-A803932D2173}" srcId="{364A9E7E-05EF-4BDC-A27E-3391FD1318DC}" destId="{8BB259CB-5833-43F7-B413-2ACF8B99448C}" srcOrd="1" destOrd="0" parTransId="{A2F16C9A-2F15-495A-AD99-1BD6B3948E03}" sibTransId="{F6978E9E-B3A9-433C-A151-34315B190564}"/>
    <dgm:cxn modelId="{5DCA46AB-C96E-418D-A043-9E97055B83CC}" type="presParOf" srcId="{19922CEA-CEE0-4D51-9344-3A463C821A9C}" destId="{C344F636-E53A-493E-90B4-6ACE2DED2D1C}" srcOrd="0" destOrd="0" presId="urn:microsoft.com/office/officeart/2005/8/layout/hProcess4"/>
    <dgm:cxn modelId="{09E69794-CD18-4C26-B802-8B7E6674CA70}" type="presParOf" srcId="{19922CEA-CEE0-4D51-9344-3A463C821A9C}" destId="{71250A10-CDFA-4E55-BB1A-EF96228BE8E4}" srcOrd="1" destOrd="0" presId="urn:microsoft.com/office/officeart/2005/8/layout/hProcess4"/>
    <dgm:cxn modelId="{43F7022F-AE7C-4B06-9A45-D8A86F2341E1}" type="presParOf" srcId="{19922CEA-CEE0-4D51-9344-3A463C821A9C}" destId="{4E03E0EA-E54B-4382-B2DD-3EF3BFE987BE}" srcOrd="2" destOrd="0" presId="urn:microsoft.com/office/officeart/2005/8/layout/hProcess4"/>
    <dgm:cxn modelId="{2FA553F6-B25C-4D33-A702-D3BE3E7B04E4}" type="presParOf" srcId="{4E03E0EA-E54B-4382-B2DD-3EF3BFE987BE}" destId="{F152F18E-F002-4062-95EE-F22F063C0D94}" srcOrd="0" destOrd="0" presId="urn:microsoft.com/office/officeart/2005/8/layout/hProcess4"/>
    <dgm:cxn modelId="{CC6ECBFF-5E2B-4063-B257-FCF78804CC4E}" type="presParOf" srcId="{F152F18E-F002-4062-95EE-F22F063C0D94}" destId="{1EB36C8D-C651-430F-9B27-0CC6EB9FCF8A}" srcOrd="0" destOrd="0" presId="urn:microsoft.com/office/officeart/2005/8/layout/hProcess4"/>
    <dgm:cxn modelId="{2CF8618A-4BFA-4142-85BD-D2BE974E596D}" type="presParOf" srcId="{F152F18E-F002-4062-95EE-F22F063C0D94}" destId="{C92A51C5-AA92-47C9-AFF5-2F9081C5D233}" srcOrd="1" destOrd="0" presId="urn:microsoft.com/office/officeart/2005/8/layout/hProcess4"/>
    <dgm:cxn modelId="{B51E57CC-A977-40D7-B575-C09FA5484C2D}" type="presParOf" srcId="{F152F18E-F002-4062-95EE-F22F063C0D94}" destId="{F3258DBC-B37B-484D-9041-A36782427FE5}" srcOrd="2" destOrd="0" presId="urn:microsoft.com/office/officeart/2005/8/layout/hProcess4"/>
    <dgm:cxn modelId="{FF90112A-71FF-45E9-8C27-BF505D9A0B81}" type="presParOf" srcId="{F152F18E-F002-4062-95EE-F22F063C0D94}" destId="{D94DD217-4506-4857-AF63-AB2DA0593DF9}" srcOrd="3" destOrd="0" presId="urn:microsoft.com/office/officeart/2005/8/layout/hProcess4"/>
    <dgm:cxn modelId="{902606E7-5478-4DCB-893C-D9E98CF52540}" type="presParOf" srcId="{F152F18E-F002-4062-95EE-F22F063C0D94}" destId="{CBA563E3-F70B-4DA7-921E-F6626590FC34}" srcOrd="4" destOrd="0" presId="urn:microsoft.com/office/officeart/2005/8/layout/hProcess4"/>
    <dgm:cxn modelId="{05CADB19-1883-40B8-97FF-66F2AB9BA4C3}" type="presParOf" srcId="{4E03E0EA-E54B-4382-B2DD-3EF3BFE987BE}" destId="{D7C4E502-1D6F-4847-8BAE-B0553012A106}" srcOrd="1" destOrd="0" presId="urn:microsoft.com/office/officeart/2005/8/layout/hProcess4"/>
    <dgm:cxn modelId="{94E33ACD-E1E8-49D3-A4FB-F46BE5407431}" type="presParOf" srcId="{4E03E0EA-E54B-4382-B2DD-3EF3BFE987BE}" destId="{9AA33825-5764-435B-AC1E-EDDEEA3E3E14}" srcOrd="2" destOrd="0" presId="urn:microsoft.com/office/officeart/2005/8/layout/hProcess4"/>
    <dgm:cxn modelId="{E11FCFAA-D33C-4D00-A6C6-9C7A9F674859}" type="presParOf" srcId="{9AA33825-5764-435B-AC1E-EDDEEA3E3E14}" destId="{BCA8470A-1964-48FF-BFE3-D1D06CA127D3}" srcOrd="0" destOrd="0" presId="urn:microsoft.com/office/officeart/2005/8/layout/hProcess4"/>
    <dgm:cxn modelId="{6EBDE2A8-6CB6-4800-A95F-A5BCA961485A}" type="presParOf" srcId="{9AA33825-5764-435B-AC1E-EDDEEA3E3E14}" destId="{6D271614-299F-4ECF-95E5-7A895DD122F9}" srcOrd="1" destOrd="0" presId="urn:microsoft.com/office/officeart/2005/8/layout/hProcess4"/>
    <dgm:cxn modelId="{C451CC9C-5540-471F-B8B6-A228E58851E8}" type="presParOf" srcId="{9AA33825-5764-435B-AC1E-EDDEEA3E3E14}" destId="{2C8AA8EF-3082-42E5-B3F6-2F539F3D2A58}" srcOrd="2" destOrd="0" presId="urn:microsoft.com/office/officeart/2005/8/layout/hProcess4"/>
    <dgm:cxn modelId="{26453277-C9B8-4297-8103-BDFB55FB122B}" type="presParOf" srcId="{9AA33825-5764-435B-AC1E-EDDEEA3E3E14}" destId="{E2EBDA7A-8885-4572-AC3E-A158F9BB4FF1}" srcOrd="3" destOrd="0" presId="urn:microsoft.com/office/officeart/2005/8/layout/hProcess4"/>
    <dgm:cxn modelId="{C4653F8B-E45E-4098-BB0C-E19596DC8788}" type="presParOf" srcId="{9AA33825-5764-435B-AC1E-EDDEEA3E3E14}" destId="{9B2C92B0-44C3-4A82-9A67-5C8483E9788E}" srcOrd="4" destOrd="0" presId="urn:microsoft.com/office/officeart/2005/8/layout/hProcess4"/>
    <dgm:cxn modelId="{D32AC378-8C4F-498A-91DE-2A174D7DFE8F}" type="presParOf" srcId="{4E03E0EA-E54B-4382-B2DD-3EF3BFE987BE}" destId="{5977332A-83EB-4FEB-BED9-DBBB5EEA8740}" srcOrd="3" destOrd="0" presId="urn:microsoft.com/office/officeart/2005/8/layout/hProcess4"/>
    <dgm:cxn modelId="{C28A65D2-4EE4-4B06-814C-F31A00D3B900}" type="presParOf" srcId="{4E03E0EA-E54B-4382-B2DD-3EF3BFE987BE}" destId="{5637E628-742F-43AB-A600-BD08A6F05C09}" srcOrd="4" destOrd="0" presId="urn:microsoft.com/office/officeart/2005/8/layout/hProcess4"/>
    <dgm:cxn modelId="{A023D616-15FC-45BE-BEF8-C75B28F5879C}" type="presParOf" srcId="{5637E628-742F-43AB-A600-BD08A6F05C09}" destId="{C1B0BF3D-E653-4CA6-A235-07B953A9BABD}" srcOrd="0" destOrd="0" presId="urn:microsoft.com/office/officeart/2005/8/layout/hProcess4"/>
    <dgm:cxn modelId="{D4367B03-79AE-4BC2-8A13-A2C78BE2AF99}" type="presParOf" srcId="{5637E628-742F-43AB-A600-BD08A6F05C09}" destId="{DBC6AF56-355F-41C4-952E-2286F5D15AAF}" srcOrd="1" destOrd="0" presId="urn:microsoft.com/office/officeart/2005/8/layout/hProcess4"/>
    <dgm:cxn modelId="{C99EC6C3-FBAD-4BE8-A107-FEE5B5D8658F}" type="presParOf" srcId="{5637E628-742F-43AB-A600-BD08A6F05C09}" destId="{998013ED-15F7-4212-9594-444774D5BCC9}" srcOrd="2" destOrd="0" presId="urn:microsoft.com/office/officeart/2005/8/layout/hProcess4"/>
    <dgm:cxn modelId="{F865AA3E-4B21-4C18-9BE2-D4B92295FD9E}" type="presParOf" srcId="{5637E628-742F-43AB-A600-BD08A6F05C09}" destId="{2AA86C81-0B73-4059-B838-45D0EAEBF05E}" srcOrd="3" destOrd="0" presId="urn:microsoft.com/office/officeart/2005/8/layout/hProcess4"/>
    <dgm:cxn modelId="{052BF3F0-7DE1-47A4-B2DE-C321C8435954}" type="presParOf" srcId="{5637E628-742F-43AB-A600-BD08A6F05C09}" destId="{8AF30618-6F84-404C-AF86-D6FF560BEA74}" srcOrd="4" destOrd="0" presId="urn:microsoft.com/office/officeart/2005/8/layout/h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1C5-AA92-47C9-AFF5-2F9081C5D233}">
      <dsp:nvSpPr>
        <dsp:cNvPr id="0" name=""/>
        <dsp:cNvSpPr/>
      </dsp:nvSpPr>
      <dsp:spPr>
        <a:xfrm>
          <a:off x="616" y="1243710"/>
          <a:ext cx="1451479" cy="1197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Conversation Dialogue text and labels</a:t>
          </a:r>
          <a:endParaRPr lang="en-CA" sz="1400" kern="1200" dirty="0"/>
        </a:p>
      </dsp:txBody>
      <dsp:txXfrm>
        <a:off x="28166" y="1271260"/>
        <a:ext cx="1396379" cy="885531"/>
      </dsp:txXfrm>
    </dsp:sp>
    <dsp:sp modelId="{D7C4E502-1D6F-4847-8BAE-B0553012A106}">
      <dsp:nvSpPr>
        <dsp:cNvPr id="0" name=""/>
        <dsp:cNvSpPr/>
      </dsp:nvSpPr>
      <dsp:spPr>
        <a:xfrm>
          <a:off x="837059" y="1603362"/>
          <a:ext cx="1490619" cy="1490619"/>
        </a:xfrm>
        <a:prstGeom prst="leftCircularArrow">
          <a:avLst>
            <a:gd name="adj1" fmla="val 2421"/>
            <a:gd name="adj2" fmla="val 292869"/>
            <a:gd name="adj3" fmla="val 2068380"/>
            <a:gd name="adj4" fmla="val 9024489"/>
            <a:gd name="adj5" fmla="val 28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DD217-4506-4857-AF63-AB2DA0593DF9}">
      <dsp:nvSpPr>
        <dsp:cNvPr id="0" name=""/>
        <dsp:cNvSpPr/>
      </dsp:nvSpPr>
      <dsp:spPr>
        <a:xfrm>
          <a:off x="323167" y="2184341"/>
          <a:ext cx="1290204" cy="5130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Input</a:t>
          </a:r>
          <a:endParaRPr lang="en-CA" sz="1500" kern="1200" dirty="0"/>
        </a:p>
      </dsp:txBody>
      <dsp:txXfrm>
        <a:off x="338194" y="2199368"/>
        <a:ext cx="1260150" cy="483017"/>
      </dsp:txXfrm>
    </dsp:sp>
    <dsp:sp modelId="{6D271614-299F-4ECF-95E5-7A895DD122F9}">
      <dsp:nvSpPr>
        <dsp:cNvPr id="0" name=""/>
        <dsp:cNvSpPr/>
      </dsp:nvSpPr>
      <dsp:spPr>
        <a:xfrm>
          <a:off x="1785216" y="1243710"/>
          <a:ext cx="1451479" cy="1197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Machine Learning Steps</a:t>
          </a:r>
          <a:endParaRPr lang="en-CA" sz="1400" kern="1200" dirty="0"/>
        </a:p>
      </dsp:txBody>
      <dsp:txXfrm>
        <a:off x="1812766" y="1527796"/>
        <a:ext cx="1396379" cy="885531"/>
      </dsp:txXfrm>
    </dsp:sp>
    <dsp:sp modelId="{5977332A-83EB-4FEB-BED9-DBBB5EEA8740}">
      <dsp:nvSpPr>
        <dsp:cNvPr id="0" name=""/>
        <dsp:cNvSpPr/>
      </dsp:nvSpPr>
      <dsp:spPr>
        <a:xfrm>
          <a:off x="2609564" y="543666"/>
          <a:ext cx="1676085" cy="1676085"/>
        </a:xfrm>
        <a:prstGeom prst="circularArrow">
          <a:avLst>
            <a:gd name="adj1" fmla="val 2153"/>
            <a:gd name="adj2" fmla="val 258859"/>
            <a:gd name="adj3" fmla="val 19565631"/>
            <a:gd name="adj4" fmla="val 12575511"/>
            <a:gd name="adj5" fmla="val 251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BDA7A-8885-4572-AC3E-A158F9BB4FF1}">
      <dsp:nvSpPr>
        <dsp:cNvPr id="0" name=""/>
        <dsp:cNvSpPr/>
      </dsp:nvSpPr>
      <dsp:spPr>
        <a:xfrm>
          <a:off x="2107767" y="987174"/>
          <a:ext cx="1290204" cy="5130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Machine Learning </a:t>
          </a:r>
          <a:endParaRPr lang="en-CA" sz="1500" kern="1200" dirty="0"/>
        </a:p>
      </dsp:txBody>
      <dsp:txXfrm>
        <a:off x="2122794" y="1002201"/>
        <a:ext cx="1260150" cy="483017"/>
      </dsp:txXfrm>
    </dsp:sp>
    <dsp:sp modelId="{DBC6AF56-355F-41C4-952E-2286F5D15AAF}">
      <dsp:nvSpPr>
        <dsp:cNvPr id="0" name=""/>
        <dsp:cNvSpPr/>
      </dsp:nvSpPr>
      <dsp:spPr>
        <a:xfrm>
          <a:off x="3569816" y="1243710"/>
          <a:ext cx="1451479" cy="1197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Model that predicts the “</a:t>
          </a:r>
          <a:r>
            <a:rPr lang="en-US" sz="1400" kern="1200" dirty="0" err="1"/>
            <a:t>instruction_id</a:t>
          </a:r>
          <a:r>
            <a:rPr lang="en-US" sz="1400" kern="1200" dirty="0"/>
            <a:t>” category</a:t>
          </a:r>
          <a:endParaRPr lang="en-CA" sz="1400" kern="1200" dirty="0"/>
        </a:p>
      </dsp:txBody>
      <dsp:txXfrm>
        <a:off x="3597366" y="1271260"/>
        <a:ext cx="1396379" cy="885531"/>
      </dsp:txXfrm>
    </dsp:sp>
    <dsp:sp modelId="{2AA86C81-0B73-4059-B838-45D0EAEBF05E}">
      <dsp:nvSpPr>
        <dsp:cNvPr id="0" name=""/>
        <dsp:cNvSpPr/>
      </dsp:nvSpPr>
      <dsp:spPr>
        <a:xfrm>
          <a:off x="3892367" y="2184341"/>
          <a:ext cx="1290204" cy="5130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Output</a:t>
          </a:r>
          <a:endParaRPr lang="en-CA" sz="1500" kern="1200" dirty="0"/>
        </a:p>
      </dsp:txBody>
      <dsp:txXfrm>
        <a:off x="3907394" y="2199368"/>
        <a:ext cx="1260150" cy="4830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17E0B-A3D3-495C-A4A5-504BD0130225}" type="datetimeFigureOut">
              <a:rPr lang="en-CA" smtClean="0"/>
              <a:t>2020-05-20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1B6-4A00-4DBB-8E9B-BCC4333A0018}" type="slidenum">
              <a:rPr lang="en-CA" smtClean="0"/>
              <a:t>‹#›</a:t>
            </a:fld>
            <a:endParaRPr lang="en-CA"/>
          </a:p>
        </p:txBody>
      </p:sp>
    </p:spTree>
    <p:extLst>
      <p:ext uri="{BB962C8B-B14F-4D97-AF65-F5344CB8AC3E}">
        <p14:creationId xmlns:p14="http://schemas.microsoft.com/office/powerpoint/2010/main" val="306705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a:t>
            </a:fld>
            <a:endParaRPr lang="en-CA"/>
          </a:p>
        </p:txBody>
      </p:sp>
    </p:spTree>
    <p:extLst>
      <p:ext uri="{BB962C8B-B14F-4D97-AF65-F5344CB8AC3E}">
        <p14:creationId xmlns:p14="http://schemas.microsoft.com/office/powerpoint/2010/main" val="52052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20</a:t>
            </a:fld>
            <a:endParaRPr lang="en-CA"/>
          </a:p>
        </p:txBody>
      </p:sp>
    </p:spTree>
    <p:extLst>
      <p:ext uri="{BB962C8B-B14F-4D97-AF65-F5344CB8AC3E}">
        <p14:creationId xmlns:p14="http://schemas.microsoft.com/office/powerpoint/2010/main" val="207487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21</a:t>
            </a:fld>
            <a:endParaRPr lang="en-CA"/>
          </a:p>
        </p:txBody>
      </p:sp>
    </p:spTree>
    <p:extLst>
      <p:ext uri="{BB962C8B-B14F-4D97-AF65-F5344CB8AC3E}">
        <p14:creationId xmlns:p14="http://schemas.microsoft.com/office/powerpoint/2010/main" val="20190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30</a:t>
            </a:fld>
            <a:endParaRPr lang="en-CA"/>
          </a:p>
        </p:txBody>
      </p:sp>
    </p:spTree>
    <p:extLst>
      <p:ext uri="{BB962C8B-B14F-4D97-AF65-F5344CB8AC3E}">
        <p14:creationId xmlns:p14="http://schemas.microsoft.com/office/powerpoint/2010/main" val="28088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31</a:t>
            </a:fld>
            <a:endParaRPr lang="en-CA"/>
          </a:p>
        </p:txBody>
      </p:sp>
    </p:spTree>
    <p:extLst>
      <p:ext uri="{BB962C8B-B14F-4D97-AF65-F5344CB8AC3E}">
        <p14:creationId xmlns:p14="http://schemas.microsoft.com/office/powerpoint/2010/main" val="158275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32</a:t>
            </a:fld>
            <a:endParaRPr lang="en-CA"/>
          </a:p>
        </p:txBody>
      </p:sp>
    </p:spTree>
    <p:extLst>
      <p:ext uri="{BB962C8B-B14F-4D97-AF65-F5344CB8AC3E}">
        <p14:creationId xmlns:p14="http://schemas.microsoft.com/office/powerpoint/2010/main" val="303719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33</a:t>
            </a:fld>
            <a:endParaRPr lang="en-CA"/>
          </a:p>
        </p:txBody>
      </p:sp>
    </p:spTree>
    <p:extLst>
      <p:ext uri="{BB962C8B-B14F-4D97-AF65-F5344CB8AC3E}">
        <p14:creationId xmlns:p14="http://schemas.microsoft.com/office/powerpoint/2010/main" val="1126754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34</a:t>
            </a:fld>
            <a:endParaRPr lang="en-CA"/>
          </a:p>
        </p:txBody>
      </p:sp>
    </p:spTree>
    <p:extLst>
      <p:ext uri="{BB962C8B-B14F-4D97-AF65-F5344CB8AC3E}">
        <p14:creationId xmlns:p14="http://schemas.microsoft.com/office/powerpoint/2010/main" val="357329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38</a:t>
            </a:fld>
            <a:endParaRPr lang="en-CA"/>
          </a:p>
        </p:txBody>
      </p:sp>
    </p:spTree>
    <p:extLst>
      <p:ext uri="{BB962C8B-B14F-4D97-AF65-F5344CB8AC3E}">
        <p14:creationId xmlns:p14="http://schemas.microsoft.com/office/powerpoint/2010/main" val="336590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39</a:t>
            </a:fld>
            <a:endParaRPr lang="en-CA"/>
          </a:p>
        </p:txBody>
      </p:sp>
    </p:spTree>
    <p:extLst>
      <p:ext uri="{BB962C8B-B14F-4D97-AF65-F5344CB8AC3E}">
        <p14:creationId xmlns:p14="http://schemas.microsoft.com/office/powerpoint/2010/main" val="1424475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40</a:t>
            </a:fld>
            <a:endParaRPr lang="en-CA"/>
          </a:p>
        </p:txBody>
      </p:sp>
    </p:spTree>
    <p:extLst>
      <p:ext uri="{BB962C8B-B14F-4D97-AF65-F5344CB8AC3E}">
        <p14:creationId xmlns:p14="http://schemas.microsoft.com/office/powerpoint/2010/main" val="409400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a:t>
            </a:fld>
            <a:endParaRPr lang="en-CA"/>
          </a:p>
        </p:txBody>
      </p:sp>
    </p:spTree>
    <p:extLst>
      <p:ext uri="{BB962C8B-B14F-4D97-AF65-F5344CB8AC3E}">
        <p14:creationId xmlns:p14="http://schemas.microsoft.com/office/powerpoint/2010/main" val="388820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41</a:t>
            </a:fld>
            <a:endParaRPr lang="en-CA"/>
          </a:p>
        </p:txBody>
      </p:sp>
    </p:spTree>
    <p:extLst>
      <p:ext uri="{BB962C8B-B14F-4D97-AF65-F5344CB8AC3E}">
        <p14:creationId xmlns:p14="http://schemas.microsoft.com/office/powerpoint/2010/main" val="155501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45</a:t>
            </a:fld>
            <a:endParaRPr lang="en-CA"/>
          </a:p>
        </p:txBody>
      </p:sp>
    </p:spTree>
    <p:extLst>
      <p:ext uri="{BB962C8B-B14F-4D97-AF65-F5344CB8AC3E}">
        <p14:creationId xmlns:p14="http://schemas.microsoft.com/office/powerpoint/2010/main" val="130101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50</a:t>
            </a:fld>
            <a:endParaRPr lang="en-CA"/>
          </a:p>
        </p:txBody>
      </p:sp>
    </p:spTree>
    <p:extLst>
      <p:ext uri="{BB962C8B-B14F-4D97-AF65-F5344CB8AC3E}">
        <p14:creationId xmlns:p14="http://schemas.microsoft.com/office/powerpoint/2010/main" val="373895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57</a:t>
            </a:fld>
            <a:endParaRPr lang="en-CA"/>
          </a:p>
        </p:txBody>
      </p:sp>
    </p:spTree>
    <p:extLst>
      <p:ext uri="{BB962C8B-B14F-4D97-AF65-F5344CB8AC3E}">
        <p14:creationId xmlns:p14="http://schemas.microsoft.com/office/powerpoint/2010/main" val="3429623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62</a:t>
            </a:fld>
            <a:endParaRPr lang="en-CA"/>
          </a:p>
        </p:txBody>
      </p:sp>
    </p:spTree>
    <p:extLst>
      <p:ext uri="{BB962C8B-B14F-4D97-AF65-F5344CB8AC3E}">
        <p14:creationId xmlns:p14="http://schemas.microsoft.com/office/powerpoint/2010/main" val="91197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63</a:t>
            </a:fld>
            <a:endParaRPr lang="en-CA"/>
          </a:p>
        </p:txBody>
      </p:sp>
    </p:spTree>
    <p:extLst>
      <p:ext uri="{BB962C8B-B14F-4D97-AF65-F5344CB8AC3E}">
        <p14:creationId xmlns:p14="http://schemas.microsoft.com/office/powerpoint/2010/main" val="21830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r>
              <a:rPr lang="en-US" baseline="0" dirty="0"/>
              <a:t> </a:t>
            </a:r>
          </a:p>
          <a:p>
            <a:pPr marL="171450" indent="-171450">
              <a:buFont typeface="Arial" panose="020B0604020202020204" pitchFamily="34" charset="0"/>
              <a:buChar char="•"/>
            </a:pPr>
            <a:r>
              <a:rPr lang="en-US" baseline="0" dirty="0"/>
              <a:t>Look at getting a better diagram </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a:t>
            </a:fld>
            <a:endParaRPr lang="en-CA"/>
          </a:p>
        </p:txBody>
      </p:sp>
    </p:spTree>
    <p:extLst>
      <p:ext uri="{BB962C8B-B14F-4D97-AF65-F5344CB8AC3E}">
        <p14:creationId xmlns:p14="http://schemas.microsoft.com/office/powerpoint/2010/main" val="1789000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a:t>
            </a:fld>
            <a:endParaRPr lang="en-CA"/>
          </a:p>
        </p:txBody>
      </p:sp>
    </p:spTree>
    <p:extLst>
      <p:ext uri="{BB962C8B-B14F-4D97-AF65-F5344CB8AC3E}">
        <p14:creationId xmlns:p14="http://schemas.microsoft.com/office/powerpoint/2010/main" val="299993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r>
              <a:rPr lang="en-US" dirty="0"/>
              <a:t>Clean up what diagram to keep</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6</a:t>
            </a:fld>
            <a:endParaRPr lang="en-CA"/>
          </a:p>
        </p:txBody>
      </p:sp>
    </p:spTree>
    <p:extLst>
      <p:ext uri="{BB962C8B-B14F-4D97-AF65-F5344CB8AC3E}">
        <p14:creationId xmlns:p14="http://schemas.microsoft.com/office/powerpoint/2010/main" val="249693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Get a graph for the second word cloud</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12</a:t>
            </a:fld>
            <a:endParaRPr lang="en-CA"/>
          </a:p>
        </p:txBody>
      </p:sp>
    </p:spTree>
    <p:extLst>
      <p:ext uri="{BB962C8B-B14F-4D97-AF65-F5344CB8AC3E}">
        <p14:creationId xmlns:p14="http://schemas.microsoft.com/office/powerpoint/2010/main" val="302530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17</a:t>
            </a:fld>
            <a:endParaRPr lang="en-CA"/>
          </a:p>
        </p:txBody>
      </p:sp>
    </p:spTree>
    <p:extLst>
      <p:ext uri="{BB962C8B-B14F-4D97-AF65-F5344CB8AC3E}">
        <p14:creationId xmlns:p14="http://schemas.microsoft.com/office/powerpoint/2010/main" val="1858776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18</a:t>
            </a:fld>
            <a:endParaRPr lang="en-CA"/>
          </a:p>
        </p:txBody>
      </p:sp>
    </p:spTree>
    <p:extLst>
      <p:ext uri="{BB962C8B-B14F-4D97-AF65-F5344CB8AC3E}">
        <p14:creationId xmlns:p14="http://schemas.microsoft.com/office/powerpoint/2010/main" val="361442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19</a:t>
            </a:fld>
            <a:endParaRPr lang="en-CA"/>
          </a:p>
        </p:txBody>
      </p:sp>
    </p:spTree>
    <p:extLst>
      <p:ext uri="{BB962C8B-B14F-4D97-AF65-F5344CB8AC3E}">
        <p14:creationId xmlns:p14="http://schemas.microsoft.com/office/powerpoint/2010/main" val="3480977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5F9E-1AA1-4943-967E-82EB57E065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DA811C-4192-400E-A12C-793BE13D7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6D610B1-DDCC-4F91-ADEE-9DAFCB0CC2B3}"/>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DC740EDE-9E7F-4D41-A169-ADE6053EBA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072B97-C152-44A6-BE25-65C3CDE17592}"/>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2527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ABD7-5B46-41E5-B2B9-70970E4F703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E57245-CDF7-4BEC-A5D4-2BC7FDED30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F04E747-2423-43F3-8380-20AA487AC6AD}"/>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58F8C83C-B07B-4D19-B0A2-E92D6A0591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AA9A079-9BE3-4233-9303-28A40E864B5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44957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5A348-1E84-442C-AEF9-1AB03BD25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E6CBE5B-69FA-4B02-B6B8-02C4D83F2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8461BC-6D3A-4FCA-9E51-CE8BF734D3B7}"/>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768E5DE7-0A44-436D-997E-752E46BE41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6FD26C-3B0E-4916-8E0B-2097908227A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09810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A9FD-DCCC-4E65-9DFA-6B688FC5D6A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57C15C7-C8B1-4BF7-BC92-04334BDDE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CA2E95-D515-498C-9C7B-DA84706DB779}"/>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82263988-A358-4FBC-9242-532A28B6B7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CE19BE-D823-428C-B3F2-9AAE33786AC0}"/>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86499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BB6C-CE1E-4642-ACC7-F752B3085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10E0CE-5A28-4170-B2A6-2EF04FBBA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7F3A3-F8EC-4D1A-A860-80CB9674989F}"/>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5D2404A2-3CED-40FE-829C-BBC3D49E25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C91512-D104-4F86-A134-6BE0B2FC5E7D}"/>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15712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1782-4DEF-44D2-ABE7-1F81322B9A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2B9DD9E-CED4-4BF0-A666-8EB6C8A67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64C8D1-ABCC-434D-A055-87D80B247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1E3D3CC-CF94-454E-9B98-D306F0B62A25}"/>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6" name="Footer Placeholder 5">
            <a:extLst>
              <a:ext uri="{FF2B5EF4-FFF2-40B4-BE49-F238E27FC236}">
                <a16:creationId xmlns:a16="http://schemas.microsoft.com/office/drawing/2014/main" id="{986B143E-09C2-421C-81E2-78A79D5FC2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DEF2A6-37B9-416C-86B5-1EFAAF75F3C4}"/>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6874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4A10-5D24-4069-AEBD-7B00DF61001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26BC10-FC8D-4461-B9AB-8FC6AB5BD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C0862-29D6-43DE-9143-A5A31C972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E0D7FD8-396C-40B2-8BEF-A6EC46B23D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B8653-D683-48DF-8C14-EAC9E3EEB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F2365B-2157-4702-A433-5F6DF9FE642A}"/>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8" name="Footer Placeholder 7">
            <a:extLst>
              <a:ext uri="{FF2B5EF4-FFF2-40B4-BE49-F238E27FC236}">
                <a16:creationId xmlns:a16="http://schemas.microsoft.com/office/drawing/2014/main" id="{2AE669EB-3F12-44B9-9426-09C0A792D3B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88B2EE7-0BBD-41AD-B9DB-2FE91A6DEE7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52393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B7BD-0C37-48AE-B881-00EA187C9FC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3BECB77-10C5-4118-B40B-98A4E3A9FE71}"/>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4" name="Footer Placeholder 3">
            <a:extLst>
              <a:ext uri="{FF2B5EF4-FFF2-40B4-BE49-F238E27FC236}">
                <a16:creationId xmlns:a16="http://schemas.microsoft.com/office/drawing/2014/main" id="{2D6DFFAB-0736-4A61-9655-BFAFFB971A1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2816081-9DDA-428D-A002-2A312AE2FD0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19072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8ED06-3DB4-4D16-AB8B-B7F123EFA34A}"/>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3" name="Footer Placeholder 2">
            <a:extLst>
              <a:ext uri="{FF2B5EF4-FFF2-40B4-BE49-F238E27FC236}">
                <a16:creationId xmlns:a16="http://schemas.microsoft.com/office/drawing/2014/main" id="{6E59FD9A-49C8-4E7A-A02B-F3428542E07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0668DBC-7FC7-444F-BFEC-690208CF035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95136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14D7-7D6D-48DB-8B60-88758B5F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FC68FC0-DA02-4DF5-AD07-97F77FA0B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718D2FC-E926-4E76-B63F-17005970C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03842-6F54-4DBA-80FC-2EA78BB9584A}"/>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6" name="Footer Placeholder 5">
            <a:extLst>
              <a:ext uri="{FF2B5EF4-FFF2-40B4-BE49-F238E27FC236}">
                <a16:creationId xmlns:a16="http://schemas.microsoft.com/office/drawing/2014/main" id="{57F74DF0-D2A7-4A73-A50C-1262279889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BD87F-0655-4DEE-B665-991656AAD8D7}"/>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287472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E812-7901-4113-91D8-4944CAE53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47831C5-1687-4D0C-8261-F603136441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FF53598-7B8F-456E-96B0-1107BB565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DEC75F-0C57-4122-82ED-04C6A44D9D7E}"/>
              </a:ext>
            </a:extLst>
          </p:cNvPr>
          <p:cNvSpPr>
            <a:spLocks noGrp="1"/>
          </p:cNvSpPr>
          <p:nvPr>
            <p:ph type="dt" sz="half" idx="10"/>
          </p:nvPr>
        </p:nvSpPr>
        <p:spPr/>
        <p:txBody>
          <a:bodyPr/>
          <a:lstStyle/>
          <a:p>
            <a:fld id="{41214EFD-F6C2-4FF2-A372-B412D13DB261}" type="datetimeFigureOut">
              <a:rPr lang="en-CA" smtClean="0"/>
              <a:t>2020-05-20</a:t>
            </a:fld>
            <a:endParaRPr lang="en-CA"/>
          </a:p>
        </p:txBody>
      </p:sp>
      <p:sp>
        <p:nvSpPr>
          <p:cNvPr id="6" name="Footer Placeholder 5">
            <a:extLst>
              <a:ext uri="{FF2B5EF4-FFF2-40B4-BE49-F238E27FC236}">
                <a16:creationId xmlns:a16="http://schemas.microsoft.com/office/drawing/2014/main" id="{4CCFAE5A-43A1-4128-BBE8-591EB677BE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5C3AAD-3535-441A-BC70-A039DDEFF18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06579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57887-3AF6-4952-A64D-1D6B69BF3C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8E9DBD-102B-44A1-B4AB-9A58D502E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0D4B97-2060-4CA6-9753-5AF8AD1312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14EFD-F6C2-4FF2-A372-B412D13DB261}" type="datetimeFigureOut">
              <a:rPr lang="en-CA" smtClean="0"/>
              <a:t>2020-05-20</a:t>
            </a:fld>
            <a:endParaRPr lang="en-CA"/>
          </a:p>
        </p:txBody>
      </p:sp>
      <p:sp>
        <p:nvSpPr>
          <p:cNvPr id="5" name="Footer Placeholder 4">
            <a:extLst>
              <a:ext uri="{FF2B5EF4-FFF2-40B4-BE49-F238E27FC236}">
                <a16:creationId xmlns:a16="http://schemas.microsoft.com/office/drawing/2014/main" id="{B78CD573-1C81-4342-AA43-61A0190D7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C96AAA8-D731-470D-B5C7-B25A067AC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255E4-8D8D-4D0C-85CA-09D4960285EC}" type="slidenum">
              <a:rPr lang="en-CA" smtClean="0"/>
              <a:t>‹#›</a:t>
            </a:fld>
            <a:endParaRPr lang="en-CA"/>
          </a:p>
        </p:txBody>
      </p:sp>
    </p:spTree>
    <p:extLst>
      <p:ext uri="{BB962C8B-B14F-4D97-AF65-F5344CB8AC3E}">
        <p14:creationId xmlns:p14="http://schemas.microsoft.com/office/powerpoint/2010/main" val="402124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hyperlink" Target="https://slack-redir.net/link?url=https%3A%2F%2Fscikit-learn.org%2Fstable%2Fauto_examples%2Fmodel_selection%2Fplot_roc.html" TargetMode="External"/><Relationship Id="rId13" Type="http://schemas.openxmlformats.org/officeDocument/2006/relationships/hyperlink" Target="https://slack-redir.net/link?url=https%3A%2F%2Ftowardsdatascience.com%2Finterpretability-in-machine-learning-70c30694a05f" TargetMode="External"/><Relationship Id="rId3" Type="http://schemas.openxmlformats.org/officeDocument/2006/relationships/hyperlink" Target="https://slack-redir.net/link?url=https%3A%2F%2Fwww.analyticsvidhya.com%2Fblog%2F2017%2F03%2Fimbalanced-data-classification%2F" TargetMode="External"/><Relationship Id="rId7" Type="http://schemas.openxmlformats.org/officeDocument/2006/relationships/hyperlink" Target="https://slack-redir.net/link?url=https%3A%2F%2Fsetosa.io%2Fev%2Fprincipal-component-analysis%2F" TargetMode="External"/><Relationship Id="rId12" Type="http://schemas.openxmlformats.org/officeDocument/2006/relationships/hyperlink" Target="https://slack-redir.net/link?url=https%3A%2F%2Ftowardsdatascience.com%2Fa-complete-machine-learning-walk-through-in-python-part-three-388834e8804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builtin.com/data-science/step-step-explanation-principal-component-analysis" TargetMode="External"/><Relationship Id="rId11" Type="http://schemas.openxmlformats.org/officeDocument/2006/relationships/hyperlink" Target="https://slack-redir.net/link?url=https%3A%2F%2Fblog.statsbot.co%2Fensemble-learning-d1dcd548e936" TargetMode="External"/><Relationship Id="rId5" Type="http://schemas.openxmlformats.org/officeDocument/2006/relationships/hyperlink" Target="https://slack-redir.net/link?url=https%3A%2F%2Ftowardsdatascience.com%2Funderstanding-feature-engineering-part-2-categorical-data-f54324193e63" TargetMode="External"/><Relationship Id="rId10" Type="http://schemas.openxmlformats.org/officeDocument/2006/relationships/hyperlink" Target="https://slack-redir.net/link?url=https%3A%2F%2Fwww.kdnuggets.com%2F2019%2F01%2Fensemble-learning-5-main-approaches.html" TargetMode="External"/><Relationship Id="rId4" Type="http://schemas.openxmlformats.org/officeDocument/2006/relationships/hyperlink" Target="https://slack-redir.net/link?url=https%3A%2F%2Ftowardsdatascience.com%2Fmulti-class-text-classification-with-scikit-learn-12f1e60e0a9f" TargetMode="External"/><Relationship Id="rId9" Type="http://schemas.openxmlformats.org/officeDocument/2006/relationships/hyperlink" Target="https://slack-redir.net/link?url=https%3A%2F%2Fmedium.com%2F%40limavallantin%2Fmetrics-to-measure-machine-learning-model-performance-e8c963665476"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slack-redir.net/link?url=https%3A%2F%2Fseaborn.pydata.org%2Ftutorial%2Faxis_grids.html" TargetMode="External"/><Relationship Id="rId13" Type="http://schemas.openxmlformats.org/officeDocument/2006/relationships/hyperlink" Target="https://machinelearningmastery.com/how-to-reduce-model-variance/" TargetMode="External"/><Relationship Id="rId3" Type="http://schemas.openxmlformats.org/officeDocument/2006/relationships/hyperlink" Target="https://slack-redir.net/link?url=https%3A%2F%2Ftowardsdatascience.com%2F3-ways-to-interpretate-your-nlp-model-to-management-and-customer-5428bc07ce15" TargetMode="External"/><Relationship Id="rId7" Type="http://schemas.openxmlformats.org/officeDocument/2006/relationships/hyperlink" Target="https://slack-redir.net/link?url=https%3A%2F%2Fgithub.com%2FJasonKessler%2Fscattertext" TargetMode="External"/><Relationship Id="rId12" Type="http://schemas.openxmlformats.org/officeDocument/2006/relationships/hyperlink" Target="https://data-flair.training/blogs/machine-learning-classification-algorithm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slack-redir.net/link?url=https%3A%2F%2Fgithub.com%2FNirantK%2Fnlp-python-deep-learning" TargetMode="External"/><Relationship Id="rId11" Type="http://schemas.openxmlformats.org/officeDocument/2006/relationships/hyperlink" Target="https://machinelearningmastery.com/feature-selection-in-python-with-scikit-learn/" TargetMode="External"/><Relationship Id="rId5" Type="http://schemas.openxmlformats.org/officeDocument/2006/relationships/hyperlink" Target="https://slack-redir.net/link?url=https%3A%2F%2Fscikit-learn.org%2Fstable%2Fmodules%2Fgrid_search.html%23grid-search" TargetMode="External"/><Relationship Id="rId10" Type="http://schemas.openxmlformats.org/officeDocument/2006/relationships/hyperlink" Target="https://machinelearningmastery.com/feature-selection-machine-learning-python/" TargetMode="External"/><Relationship Id="rId4" Type="http://schemas.openxmlformats.org/officeDocument/2006/relationships/hyperlink" Target="https://slack-redir.net/link?url=https%3A%2F%2Ftowardsdatascience.com%2Fexplain-nlp-models-with-lime-shap-5c5a9f84d59b" TargetMode="External"/><Relationship Id="rId9" Type="http://schemas.openxmlformats.org/officeDocument/2006/relationships/hyperlink" Target="https://slack-redir.net/link?url=https%3A%2F%2Fjalammar.github.io%2Fillustrated-bert%2F" TargetMode="External"/><Relationship Id="rId14" Type="http://schemas.openxmlformats.org/officeDocument/2006/relationships/hyperlink" Target="https://levelup.gitconnected.com/ensemble-learning-using-the-voting-classifier-a28d450be64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4">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6">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8">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F03EE929-C95C-4D50-85B6-AA92D1B620E5}"/>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sz="4300" kern="1200" dirty="0">
                <a:solidFill>
                  <a:srgbClr val="FFFFFF"/>
                </a:solidFill>
                <a:latin typeface="+mj-lt"/>
                <a:ea typeface="+mj-ea"/>
                <a:cs typeface="+mj-cs"/>
              </a:rPr>
              <a:t>Project: Conversation Dialogue Identification</a:t>
            </a:r>
            <a:br>
              <a:rPr lang="en-US" sz="4300" kern="1200" dirty="0">
                <a:solidFill>
                  <a:srgbClr val="FFFFFF"/>
                </a:solidFill>
                <a:latin typeface="+mj-lt"/>
                <a:ea typeface="+mj-ea"/>
                <a:cs typeface="+mj-cs"/>
              </a:rPr>
            </a:br>
            <a:endParaRPr lang="en-US" sz="43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6D45AC3F-BF26-4298-9FCD-F18E64F40BFC}"/>
              </a:ext>
            </a:extLst>
          </p:cNvPr>
          <p:cNvSpPr>
            <a:spLocks noGrp="1"/>
          </p:cNvSpPr>
          <p:nvPr>
            <p:ph type="body" idx="1"/>
          </p:nvPr>
        </p:nvSpPr>
        <p:spPr>
          <a:xfrm>
            <a:off x="1171575" y="4473360"/>
            <a:ext cx="9469211" cy="865639"/>
          </a:xfrm>
        </p:spPr>
        <p:txBody>
          <a:bodyPr vert="horz" lIns="91440" tIns="45720" rIns="91440" bIns="45720" rtlCol="0" anchor="ctr">
            <a:normAutofit/>
          </a:bodyPr>
          <a:lstStyle/>
          <a:p>
            <a:pPr algn="ctr"/>
            <a:r>
              <a:rPr lang="en-US" sz="2200" kern="1200" dirty="0">
                <a:solidFill>
                  <a:srgbClr val="000000"/>
                </a:solidFill>
                <a:latin typeface="+mn-lt"/>
                <a:ea typeface="+mn-ea"/>
                <a:cs typeface="+mn-cs"/>
              </a:rPr>
              <a:t>York University – CSML1010 – Final Project – Group 3: Jerry </a:t>
            </a:r>
            <a:r>
              <a:rPr lang="en-US" sz="2200" kern="1200" dirty="0" err="1">
                <a:solidFill>
                  <a:srgbClr val="000000"/>
                </a:solidFill>
                <a:latin typeface="+mn-lt"/>
                <a:ea typeface="+mn-ea"/>
                <a:cs typeface="+mn-cs"/>
              </a:rPr>
              <a:t>Khidaroo</a:t>
            </a:r>
            <a:r>
              <a:rPr lang="en-US" sz="2200" kern="1200" dirty="0">
                <a:solidFill>
                  <a:srgbClr val="000000"/>
                </a:solidFill>
                <a:latin typeface="+mn-lt"/>
                <a:ea typeface="+mn-ea"/>
                <a:cs typeface="+mn-cs"/>
              </a:rPr>
              <a:t>, Paul Doucet</a:t>
            </a:r>
          </a:p>
          <a:p>
            <a:pPr algn="ctr"/>
            <a:r>
              <a:rPr lang="en-US" sz="2200" kern="1200" dirty="0">
                <a:solidFill>
                  <a:srgbClr val="000000"/>
                </a:solidFill>
                <a:latin typeface="+mn-lt"/>
                <a:ea typeface="+mn-ea"/>
                <a:cs typeface="+mn-cs"/>
              </a:rPr>
              <a:t>Instructor: Dr. Annie </a:t>
            </a:r>
            <a:r>
              <a:rPr lang="en-US" sz="2200" kern="1200" dirty="0" err="1">
                <a:solidFill>
                  <a:srgbClr val="000000"/>
                </a:solidFill>
                <a:latin typeface="+mn-lt"/>
                <a:ea typeface="+mn-ea"/>
                <a:cs typeface="+mn-cs"/>
              </a:rPr>
              <a:t>En-Shiun</a:t>
            </a:r>
            <a:r>
              <a:rPr lang="en-US" sz="2200" kern="1200" dirty="0">
                <a:solidFill>
                  <a:srgbClr val="000000"/>
                </a:solidFill>
                <a:latin typeface="+mn-lt"/>
                <a:ea typeface="+mn-ea"/>
                <a:cs typeface="+mn-cs"/>
              </a:rPr>
              <a:t> Lee</a:t>
            </a:r>
          </a:p>
        </p:txBody>
      </p:sp>
      <p:pic>
        <p:nvPicPr>
          <p:cNvPr id="7" name="Picture 6">
            <a:extLst>
              <a:ext uri="{FF2B5EF4-FFF2-40B4-BE49-F238E27FC236}">
                <a16:creationId xmlns:a16="http://schemas.microsoft.com/office/drawing/2014/main" id="{2D7CB1EA-72EC-473A-AF8F-86FDC14C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6558" y="6242923"/>
            <a:ext cx="1399713" cy="441520"/>
          </a:xfrm>
          <a:prstGeom prst="rect">
            <a:avLst/>
          </a:prstGeom>
        </p:spPr>
      </p:pic>
    </p:spTree>
    <p:extLst>
      <p:ext uri="{BB962C8B-B14F-4D97-AF65-F5344CB8AC3E}">
        <p14:creationId xmlns:p14="http://schemas.microsoft.com/office/powerpoint/2010/main" val="259497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grpSp>
        <p:nvGrpSpPr>
          <p:cNvPr id="6" name="Group 5">
            <a:extLst>
              <a:ext uri="{FF2B5EF4-FFF2-40B4-BE49-F238E27FC236}">
                <a16:creationId xmlns:a16="http://schemas.microsoft.com/office/drawing/2014/main" id="{C15710BA-94BA-48ED-BCCF-BE77FE2323BA}"/>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B5ACBB9-C35C-440A-A516-03ADF3FA828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D3368DA-57F9-4D7D-BECF-D87DFCD61F6C}"/>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D5A1AC9A-881C-432F-86D5-C0D6A578FB4C}"/>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09548646-85BD-4A9D-9A11-D95E293A62D2}"/>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13" name="Rectangle: Rounded Corners 12">
                <a:extLst>
                  <a:ext uri="{FF2B5EF4-FFF2-40B4-BE49-F238E27FC236}">
                    <a16:creationId xmlns:a16="http://schemas.microsoft.com/office/drawing/2014/main" id="{5BA5B13F-8C0B-4FE4-9598-7CCFF2165A41}"/>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14" name="Rectangle: Rounded Corners 13">
                <a:extLst>
                  <a:ext uri="{FF2B5EF4-FFF2-40B4-BE49-F238E27FC236}">
                    <a16:creationId xmlns:a16="http://schemas.microsoft.com/office/drawing/2014/main" id="{DADF28A3-E96F-445A-B8A4-AD8F4A6E5A9E}"/>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72440619-87F3-48F8-A595-86680926255C}"/>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02953D1F-9A65-42E9-BD44-21ACF018A51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b="1" dirty="0"/>
              <a:t>Word Exploration</a:t>
            </a:r>
            <a:endParaRPr lang="en-US" dirty="0"/>
          </a:p>
          <a:p>
            <a:endParaRPr lang="en-US" b="1" dirty="0"/>
          </a:p>
          <a:p>
            <a:r>
              <a:rPr lang="en-US" b="1" dirty="0"/>
              <a:t>Creating Token List</a:t>
            </a:r>
            <a:endParaRPr lang="en-US" dirty="0"/>
          </a:p>
          <a:p>
            <a:endParaRPr lang="en-US" b="1" dirty="0"/>
          </a:p>
          <a:p>
            <a:r>
              <a:rPr lang="en-US" b="1" dirty="0"/>
              <a:t>Exploring Word Clouds</a:t>
            </a:r>
            <a:endParaRPr lang="en-US" dirty="0"/>
          </a:p>
          <a:p>
            <a:endParaRPr lang="en-US" b="1" dirty="0"/>
          </a:p>
          <a:p>
            <a:r>
              <a:rPr lang="en-US" b="1" dirty="0"/>
              <a:t>Exploring Complexity</a:t>
            </a:r>
            <a:endParaRPr lang="en-US" dirty="0"/>
          </a:p>
          <a:p>
            <a:endParaRPr lang="en-US" dirty="0"/>
          </a:p>
          <a:p>
            <a:endParaRPr lang="en-US" dirty="0"/>
          </a:p>
          <a:p>
            <a:r>
              <a:rPr lang="en-US" dirty="0"/>
              <a:t>Statistical Analysis</a:t>
            </a:r>
          </a:p>
          <a:p>
            <a:r>
              <a:rPr lang="en-US" dirty="0"/>
              <a:t>Categorical Distribution</a:t>
            </a: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9937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grpSp>
        <p:nvGrpSpPr>
          <p:cNvPr id="6" name="Group 5">
            <a:extLst>
              <a:ext uri="{FF2B5EF4-FFF2-40B4-BE49-F238E27FC236}">
                <a16:creationId xmlns:a16="http://schemas.microsoft.com/office/drawing/2014/main" id="{C15710BA-94BA-48ED-BCCF-BE77FE2323BA}"/>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B5ACBB9-C35C-440A-A516-03ADF3FA828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D3368DA-57F9-4D7D-BECF-D87DFCD61F6C}"/>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D5A1AC9A-881C-432F-86D5-C0D6A578FB4C}"/>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09548646-85BD-4A9D-9A11-D95E293A62D2}"/>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13" name="Rectangle: Rounded Corners 12">
                <a:extLst>
                  <a:ext uri="{FF2B5EF4-FFF2-40B4-BE49-F238E27FC236}">
                    <a16:creationId xmlns:a16="http://schemas.microsoft.com/office/drawing/2014/main" id="{5BA5B13F-8C0B-4FE4-9598-7CCFF2165A41}"/>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14" name="Rectangle: Rounded Corners 13">
                <a:extLst>
                  <a:ext uri="{FF2B5EF4-FFF2-40B4-BE49-F238E27FC236}">
                    <a16:creationId xmlns:a16="http://schemas.microsoft.com/office/drawing/2014/main" id="{DADF28A3-E96F-445A-B8A4-AD8F4A6E5A9E}"/>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72440619-87F3-48F8-A595-86680926255C}"/>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02953D1F-9A65-42E9-BD44-21ACF018A51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pPr marL="285750" indent="-285750">
              <a:buFont typeface="Arial" panose="020B0604020202020204" pitchFamily="34" charset="0"/>
              <a:buChar char="•"/>
            </a:pPr>
            <a:r>
              <a:rPr lang="en-US" b="1" dirty="0"/>
              <a:t>Statistical Analysis</a:t>
            </a:r>
          </a:p>
          <a:p>
            <a:pPr marL="285750" indent="-285750">
              <a:buFont typeface="Arial" panose="020B0604020202020204" pitchFamily="34" charset="0"/>
              <a:buChar char="•"/>
            </a:pPr>
            <a:r>
              <a:rPr lang="en-US" b="1" dirty="0"/>
              <a:t>Categorical Distribution</a:t>
            </a:r>
          </a:p>
          <a:p>
            <a:pPr marL="285750" indent="-285750">
              <a:buFont typeface="Arial" panose="020B0604020202020204" pitchFamily="34" charset="0"/>
              <a:buChar char="•"/>
            </a:pPr>
            <a:r>
              <a:rPr lang="en-US" b="1" dirty="0"/>
              <a:t>Exploring Word Clouds</a:t>
            </a:r>
          </a:p>
          <a:p>
            <a:pPr marL="285750" indent="-285750">
              <a:buFont typeface="Arial" panose="020B0604020202020204" pitchFamily="34" charset="0"/>
              <a:buChar char="•"/>
            </a:pPr>
            <a:r>
              <a:rPr lang="en-US" b="1" dirty="0"/>
              <a:t>Exploring Complexity</a:t>
            </a:r>
          </a:p>
          <a:p>
            <a:endParaRPr lang="en-US" dirty="0"/>
          </a:p>
          <a:p>
            <a:endParaRPr lang="en-US" dirty="0"/>
          </a:p>
          <a:p>
            <a:r>
              <a:rPr lang="en-US" dirty="0"/>
              <a:t>Ex</a:t>
            </a: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F603CABA-0476-4405-BDF0-4EB3C250F6F2}"/>
              </a:ext>
            </a:extLst>
          </p:cNvPr>
          <p:cNvPicPr>
            <a:picLocks noChangeAspect="1"/>
          </p:cNvPicPr>
          <p:nvPr/>
        </p:nvPicPr>
        <p:blipFill>
          <a:blip r:embed="rId2"/>
          <a:stretch>
            <a:fillRect/>
          </a:stretch>
        </p:blipFill>
        <p:spPr>
          <a:xfrm>
            <a:off x="8133892" y="1114102"/>
            <a:ext cx="2603448" cy="1934672"/>
          </a:xfrm>
          <a:prstGeom prst="rect">
            <a:avLst/>
          </a:prstGeom>
        </p:spPr>
      </p:pic>
      <p:pic>
        <p:nvPicPr>
          <p:cNvPr id="19" name="Picture 18">
            <a:extLst>
              <a:ext uri="{FF2B5EF4-FFF2-40B4-BE49-F238E27FC236}">
                <a16:creationId xmlns:a16="http://schemas.microsoft.com/office/drawing/2014/main" id="{323F4A60-B5B3-4867-850B-8508EE7F1E62}"/>
              </a:ext>
            </a:extLst>
          </p:cNvPr>
          <p:cNvPicPr>
            <a:picLocks noChangeAspect="1"/>
          </p:cNvPicPr>
          <p:nvPr/>
        </p:nvPicPr>
        <p:blipFill>
          <a:blip r:embed="rId3"/>
          <a:stretch>
            <a:fillRect/>
          </a:stretch>
        </p:blipFill>
        <p:spPr>
          <a:xfrm>
            <a:off x="7345535" y="3189943"/>
            <a:ext cx="4615441" cy="3360832"/>
          </a:xfrm>
          <a:prstGeom prst="rect">
            <a:avLst/>
          </a:prstGeom>
        </p:spPr>
      </p:pic>
      <p:pic>
        <p:nvPicPr>
          <p:cNvPr id="20" name="Picture 19">
            <a:extLst>
              <a:ext uri="{FF2B5EF4-FFF2-40B4-BE49-F238E27FC236}">
                <a16:creationId xmlns:a16="http://schemas.microsoft.com/office/drawing/2014/main" id="{3AA6A587-2B4F-47BC-9331-FB10EC1E9E13}"/>
              </a:ext>
            </a:extLst>
          </p:cNvPr>
          <p:cNvPicPr>
            <a:picLocks noChangeAspect="1"/>
          </p:cNvPicPr>
          <p:nvPr/>
        </p:nvPicPr>
        <p:blipFill>
          <a:blip r:embed="rId4"/>
          <a:stretch>
            <a:fillRect/>
          </a:stretch>
        </p:blipFill>
        <p:spPr>
          <a:xfrm>
            <a:off x="4122048" y="1144612"/>
            <a:ext cx="3364624" cy="2329355"/>
          </a:xfrm>
          <a:prstGeom prst="rect">
            <a:avLst/>
          </a:prstGeom>
        </p:spPr>
      </p:pic>
    </p:spTree>
    <p:extLst>
      <p:ext uri="{BB962C8B-B14F-4D97-AF65-F5344CB8AC3E}">
        <p14:creationId xmlns:p14="http://schemas.microsoft.com/office/powerpoint/2010/main" val="298144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CA" b="1" u="sng" dirty="0"/>
              <a:t>Creating Token List</a:t>
            </a:r>
          </a:p>
          <a:p>
            <a:pPr marL="285750" indent="-285750">
              <a:buFont typeface="Arial" panose="020B0604020202020204" pitchFamily="34" charset="0"/>
              <a:buChar char="•"/>
            </a:pPr>
            <a:r>
              <a:rPr lang="en-CA" dirty="0"/>
              <a:t>Create a token list from the ‘</a:t>
            </a:r>
            <a:r>
              <a:rPr lang="en-CA" dirty="0" err="1"/>
              <a:t>sub_df</a:t>
            </a:r>
            <a:r>
              <a:rPr lang="en-CA" dirty="0"/>
              <a:t>’</a:t>
            </a:r>
          </a:p>
          <a:p>
            <a:pPr marL="285750" indent="-285750">
              <a:buFont typeface="Arial" panose="020B0604020202020204" pitchFamily="34" charset="0"/>
              <a:buChar char="•"/>
            </a:pPr>
            <a:r>
              <a:rPr lang="en-CA" dirty="0"/>
              <a:t>Review most common words</a:t>
            </a:r>
          </a:p>
          <a:p>
            <a:pPr marL="285750" indent="-285750">
              <a:buFont typeface="Arial" panose="020B0604020202020204" pitchFamily="34" charset="0"/>
              <a:buChar char="•"/>
            </a:pPr>
            <a:r>
              <a:rPr lang="en-CA" dirty="0"/>
              <a:t>Removed </a:t>
            </a:r>
            <a:r>
              <a:rPr lang="en-CA" dirty="0" err="1"/>
              <a:t>stopwords</a:t>
            </a:r>
            <a:endParaRPr lang="en-CA" dirty="0"/>
          </a:p>
          <a:p>
            <a:pPr marL="285750" indent="-285750">
              <a:buFont typeface="Arial" panose="020B0604020202020204" pitchFamily="34" charset="0"/>
              <a:buChar char="•"/>
            </a:pPr>
            <a:r>
              <a:rPr lang="en-CA" dirty="0"/>
              <a:t>‘</a:t>
            </a:r>
            <a:r>
              <a:rPr lang="en-CA" dirty="0" err="1"/>
              <a:t>freq_df</a:t>
            </a:r>
            <a:r>
              <a:rPr lang="en-CA" dirty="0"/>
              <a:t>’ contains tokens and count</a:t>
            </a:r>
          </a:p>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grpSp>
        <p:nvGrpSpPr>
          <p:cNvPr id="17" name="Group 16">
            <a:extLst>
              <a:ext uri="{FF2B5EF4-FFF2-40B4-BE49-F238E27FC236}">
                <a16:creationId xmlns:a16="http://schemas.microsoft.com/office/drawing/2014/main" id="{EA3988C8-A6B5-45A4-9ABD-11FA4DCB138A}"/>
              </a:ext>
            </a:extLst>
          </p:cNvPr>
          <p:cNvGrpSpPr/>
          <p:nvPr/>
        </p:nvGrpSpPr>
        <p:grpSpPr>
          <a:xfrm>
            <a:off x="3914274" y="166051"/>
            <a:ext cx="8046703" cy="883920"/>
            <a:chOff x="3914274" y="166051"/>
            <a:chExt cx="8046703" cy="883920"/>
          </a:xfrm>
        </p:grpSpPr>
        <p:sp>
          <p:nvSpPr>
            <p:cNvPr id="18" name="Rectangle 17">
              <a:extLst>
                <a:ext uri="{FF2B5EF4-FFF2-40B4-BE49-F238E27FC236}">
                  <a16:creationId xmlns:a16="http://schemas.microsoft.com/office/drawing/2014/main" id="{775404F7-E299-4C47-B84E-634DDE72273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D56A2079-2101-4368-98F3-F8FDEF8EFED5}"/>
                </a:ext>
              </a:extLst>
            </p:cNvPr>
            <p:cNvGrpSpPr/>
            <p:nvPr/>
          </p:nvGrpSpPr>
          <p:grpSpPr>
            <a:xfrm>
              <a:off x="4335924" y="307221"/>
              <a:ext cx="7275095" cy="601581"/>
              <a:chOff x="770021" y="5253787"/>
              <a:chExt cx="7275095" cy="601581"/>
            </a:xfrm>
          </p:grpSpPr>
          <p:sp>
            <p:nvSpPr>
              <p:cNvPr id="20" name="Rectangle: Rounded Corners 19">
                <a:extLst>
                  <a:ext uri="{FF2B5EF4-FFF2-40B4-BE49-F238E27FC236}">
                    <a16:creationId xmlns:a16="http://schemas.microsoft.com/office/drawing/2014/main" id="{1694D94F-A58B-48AB-B988-91D6976413F4}"/>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21" name="Rectangle: Rounded Corners 20">
                <a:extLst>
                  <a:ext uri="{FF2B5EF4-FFF2-40B4-BE49-F238E27FC236}">
                    <a16:creationId xmlns:a16="http://schemas.microsoft.com/office/drawing/2014/main" id="{7FC08FC4-E9DE-49D0-B641-AB17F5426C9F}"/>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22" name="Rectangle: Rounded Corners 21">
                <a:extLst>
                  <a:ext uri="{FF2B5EF4-FFF2-40B4-BE49-F238E27FC236}">
                    <a16:creationId xmlns:a16="http://schemas.microsoft.com/office/drawing/2014/main" id="{046261A9-855D-4503-9628-CA7188163080}"/>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23" name="Rectangle: Rounded Corners 22">
                <a:extLst>
                  <a:ext uri="{FF2B5EF4-FFF2-40B4-BE49-F238E27FC236}">
                    <a16:creationId xmlns:a16="http://schemas.microsoft.com/office/drawing/2014/main" id="{39F247F3-12C3-45D9-B549-3BE52CCB7C78}"/>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24" name="Rectangle: Rounded Corners 23">
                <a:extLst>
                  <a:ext uri="{FF2B5EF4-FFF2-40B4-BE49-F238E27FC236}">
                    <a16:creationId xmlns:a16="http://schemas.microsoft.com/office/drawing/2014/main" id="{2FFB45C3-C5E0-4B62-B6DB-3831C20B7B14}"/>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25" name="Rectangle: Rounded Corners 24">
                <a:extLst>
                  <a:ext uri="{FF2B5EF4-FFF2-40B4-BE49-F238E27FC236}">
                    <a16:creationId xmlns:a16="http://schemas.microsoft.com/office/drawing/2014/main" id="{59196CF8-042D-425E-8E7C-7D7BFBA9FF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Content Placeholder 5">
            <a:extLst>
              <a:ext uri="{FF2B5EF4-FFF2-40B4-BE49-F238E27FC236}">
                <a16:creationId xmlns:a16="http://schemas.microsoft.com/office/drawing/2014/main" id="{DAA5E695-72BA-42DA-A5C0-64AEA21261CD}"/>
              </a:ext>
            </a:extLst>
          </p:cNvPr>
          <p:cNvPicPr>
            <a:picLocks noChangeAspect="1"/>
          </p:cNvPicPr>
          <p:nvPr/>
        </p:nvPicPr>
        <p:blipFill>
          <a:blip r:embed="rId3"/>
          <a:stretch>
            <a:fillRect/>
          </a:stretch>
        </p:blipFill>
        <p:spPr>
          <a:xfrm>
            <a:off x="4073579" y="1687713"/>
            <a:ext cx="3499635" cy="2378566"/>
          </a:xfrm>
          <a:prstGeom prst="rect">
            <a:avLst/>
          </a:prstGeom>
        </p:spPr>
      </p:pic>
      <p:pic>
        <p:nvPicPr>
          <p:cNvPr id="2" name="Picture 1">
            <a:extLst>
              <a:ext uri="{FF2B5EF4-FFF2-40B4-BE49-F238E27FC236}">
                <a16:creationId xmlns:a16="http://schemas.microsoft.com/office/drawing/2014/main" id="{A4C1FAA7-1DB4-4906-9F9C-01646DD94CFA}"/>
              </a:ext>
            </a:extLst>
          </p:cNvPr>
          <p:cNvPicPr>
            <a:picLocks noChangeAspect="1"/>
          </p:cNvPicPr>
          <p:nvPr/>
        </p:nvPicPr>
        <p:blipFill>
          <a:blip r:embed="rId4"/>
          <a:stretch>
            <a:fillRect/>
          </a:stretch>
        </p:blipFill>
        <p:spPr>
          <a:xfrm>
            <a:off x="7913315" y="1704051"/>
            <a:ext cx="3343150" cy="2321475"/>
          </a:xfrm>
          <a:prstGeom prst="rect">
            <a:avLst/>
          </a:prstGeom>
        </p:spPr>
      </p:pic>
      <p:sp>
        <p:nvSpPr>
          <p:cNvPr id="29" name="TextBox 28">
            <a:extLst>
              <a:ext uri="{FF2B5EF4-FFF2-40B4-BE49-F238E27FC236}">
                <a16:creationId xmlns:a16="http://schemas.microsoft.com/office/drawing/2014/main" id="{C41D6134-D6CC-4EEA-9392-6881FB4A28A9}"/>
              </a:ext>
            </a:extLst>
          </p:cNvPr>
          <p:cNvSpPr txBox="1"/>
          <p:nvPr/>
        </p:nvSpPr>
        <p:spPr>
          <a:xfrm>
            <a:off x="4073579" y="1177211"/>
            <a:ext cx="2174799" cy="369332"/>
          </a:xfrm>
          <a:prstGeom prst="rect">
            <a:avLst/>
          </a:prstGeom>
          <a:noFill/>
          <a:ln>
            <a:solidFill>
              <a:schemeClr val="tx1"/>
            </a:solidFill>
            <a:prstDash val="solid"/>
          </a:ln>
        </p:spPr>
        <p:txBody>
          <a:bodyPr wrap="square" rtlCol="0">
            <a:spAutoFit/>
          </a:bodyPr>
          <a:lstStyle/>
          <a:p>
            <a:r>
              <a:rPr lang="en-CA" dirty="0"/>
              <a:t>movie-finder</a:t>
            </a:r>
          </a:p>
        </p:txBody>
      </p:sp>
      <p:sp>
        <p:nvSpPr>
          <p:cNvPr id="30" name="TextBox 29">
            <a:extLst>
              <a:ext uri="{FF2B5EF4-FFF2-40B4-BE49-F238E27FC236}">
                <a16:creationId xmlns:a16="http://schemas.microsoft.com/office/drawing/2014/main" id="{81E0636C-637C-457A-9162-6EA0A958A552}"/>
              </a:ext>
            </a:extLst>
          </p:cNvPr>
          <p:cNvSpPr txBox="1"/>
          <p:nvPr/>
        </p:nvSpPr>
        <p:spPr>
          <a:xfrm>
            <a:off x="7937624" y="1180157"/>
            <a:ext cx="2174799" cy="369332"/>
          </a:xfrm>
          <a:prstGeom prst="rect">
            <a:avLst/>
          </a:prstGeom>
          <a:noFill/>
          <a:ln>
            <a:solidFill>
              <a:schemeClr val="tx1"/>
            </a:solidFill>
            <a:prstDash val="solid"/>
          </a:ln>
        </p:spPr>
        <p:txBody>
          <a:bodyPr wrap="square" rtlCol="0">
            <a:spAutoFit/>
          </a:bodyPr>
          <a:lstStyle/>
          <a:p>
            <a:r>
              <a:rPr lang="en-US" dirty="0"/>
              <a:t>R</a:t>
            </a:r>
            <a:r>
              <a:rPr lang="en-CA" dirty="0"/>
              <a:t>estaurant-table-3</a:t>
            </a:r>
          </a:p>
        </p:txBody>
      </p:sp>
      <p:pic>
        <p:nvPicPr>
          <p:cNvPr id="31" name="Content Placeholder 11">
            <a:extLst>
              <a:ext uri="{FF2B5EF4-FFF2-40B4-BE49-F238E27FC236}">
                <a16:creationId xmlns:a16="http://schemas.microsoft.com/office/drawing/2014/main" id="{1E686FE1-6955-472C-B2A6-F1291BB171B3}"/>
              </a:ext>
            </a:extLst>
          </p:cNvPr>
          <p:cNvPicPr>
            <a:picLocks noChangeAspect="1"/>
          </p:cNvPicPr>
          <p:nvPr/>
        </p:nvPicPr>
        <p:blipFill>
          <a:blip r:embed="rId5"/>
          <a:stretch>
            <a:fillRect/>
          </a:stretch>
        </p:blipFill>
        <p:spPr>
          <a:xfrm>
            <a:off x="4189816" y="4066279"/>
            <a:ext cx="3267159" cy="2601988"/>
          </a:xfrm>
          <a:prstGeom prst="rect">
            <a:avLst/>
          </a:prstGeom>
        </p:spPr>
      </p:pic>
    </p:spTree>
    <p:extLst>
      <p:ext uri="{BB962C8B-B14F-4D97-AF65-F5344CB8AC3E}">
        <p14:creationId xmlns:p14="http://schemas.microsoft.com/office/powerpoint/2010/main" val="2195101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CA" b="1" u="sng" dirty="0"/>
              <a:t>Creating Token List</a:t>
            </a:r>
          </a:p>
          <a:p>
            <a:pPr marL="285750" indent="-285750">
              <a:buFont typeface="Arial" panose="020B0604020202020204" pitchFamily="34" charset="0"/>
              <a:buChar char="•"/>
            </a:pPr>
            <a:r>
              <a:rPr lang="en-CA" dirty="0"/>
              <a:t>Create a token list from the ‘</a:t>
            </a:r>
            <a:r>
              <a:rPr lang="en-CA" dirty="0" err="1"/>
              <a:t>sub_df</a:t>
            </a:r>
            <a:r>
              <a:rPr lang="en-CA" dirty="0"/>
              <a:t>’</a:t>
            </a:r>
          </a:p>
          <a:p>
            <a:pPr marL="285750" indent="-285750">
              <a:buFont typeface="Arial" panose="020B0604020202020204" pitchFamily="34" charset="0"/>
              <a:buChar char="•"/>
            </a:pPr>
            <a:r>
              <a:rPr lang="en-CA" dirty="0"/>
              <a:t>Review most common words</a:t>
            </a:r>
          </a:p>
          <a:p>
            <a:pPr marL="285750" indent="-285750">
              <a:buFont typeface="Arial" panose="020B0604020202020204" pitchFamily="34" charset="0"/>
              <a:buChar char="•"/>
            </a:pPr>
            <a:r>
              <a:rPr lang="en-CA" dirty="0"/>
              <a:t>Removed </a:t>
            </a:r>
            <a:r>
              <a:rPr lang="en-CA" dirty="0" err="1"/>
              <a:t>stopwords</a:t>
            </a:r>
            <a:endParaRPr lang="en-CA" dirty="0"/>
          </a:p>
          <a:p>
            <a:pPr marL="285750" indent="-285750">
              <a:buFont typeface="Arial" panose="020B0604020202020204" pitchFamily="34" charset="0"/>
              <a:buChar char="•"/>
            </a:pPr>
            <a:r>
              <a:rPr lang="en-CA" dirty="0"/>
              <a:t>‘</a:t>
            </a:r>
            <a:r>
              <a:rPr lang="en-CA" dirty="0" err="1"/>
              <a:t>freq_df</a:t>
            </a:r>
            <a:r>
              <a:rPr lang="en-CA" dirty="0"/>
              <a:t>’ contains tokens and count</a:t>
            </a:r>
          </a:p>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grpSp>
        <p:nvGrpSpPr>
          <p:cNvPr id="17" name="Group 16">
            <a:extLst>
              <a:ext uri="{FF2B5EF4-FFF2-40B4-BE49-F238E27FC236}">
                <a16:creationId xmlns:a16="http://schemas.microsoft.com/office/drawing/2014/main" id="{EA3988C8-A6B5-45A4-9ABD-11FA4DCB138A}"/>
              </a:ext>
            </a:extLst>
          </p:cNvPr>
          <p:cNvGrpSpPr/>
          <p:nvPr/>
        </p:nvGrpSpPr>
        <p:grpSpPr>
          <a:xfrm>
            <a:off x="3914274" y="166051"/>
            <a:ext cx="8046703" cy="883920"/>
            <a:chOff x="3914274" y="166051"/>
            <a:chExt cx="8046703" cy="883920"/>
          </a:xfrm>
        </p:grpSpPr>
        <p:sp>
          <p:nvSpPr>
            <p:cNvPr id="18" name="Rectangle 17">
              <a:extLst>
                <a:ext uri="{FF2B5EF4-FFF2-40B4-BE49-F238E27FC236}">
                  <a16:creationId xmlns:a16="http://schemas.microsoft.com/office/drawing/2014/main" id="{775404F7-E299-4C47-B84E-634DDE72273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D56A2079-2101-4368-98F3-F8FDEF8EFED5}"/>
                </a:ext>
              </a:extLst>
            </p:cNvPr>
            <p:cNvGrpSpPr/>
            <p:nvPr/>
          </p:nvGrpSpPr>
          <p:grpSpPr>
            <a:xfrm>
              <a:off x="4335924" y="307221"/>
              <a:ext cx="7275095" cy="601581"/>
              <a:chOff x="770021" y="5253787"/>
              <a:chExt cx="7275095" cy="601581"/>
            </a:xfrm>
          </p:grpSpPr>
          <p:sp>
            <p:nvSpPr>
              <p:cNvPr id="20" name="Rectangle: Rounded Corners 19">
                <a:extLst>
                  <a:ext uri="{FF2B5EF4-FFF2-40B4-BE49-F238E27FC236}">
                    <a16:creationId xmlns:a16="http://schemas.microsoft.com/office/drawing/2014/main" id="{1694D94F-A58B-48AB-B988-91D6976413F4}"/>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21" name="Rectangle: Rounded Corners 20">
                <a:extLst>
                  <a:ext uri="{FF2B5EF4-FFF2-40B4-BE49-F238E27FC236}">
                    <a16:creationId xmlns:a16="http://schemas.microsoft.com/office/drawing/2014/main" id="{7FC08FC4-E9DE-49D0-B641-AB17F5426C9F}"/>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22" name="Rectangle: Rounded Corners 21">
                <a:extLst>
                  <a:ext uri="{FF2B5EF4-FFF2-40B4-BE49-F238E27FC236}">
                    <a16:creationId xmlns:a16="http://schemas.microsoft.com/office/drawing/2014/main" id="{046261A9-855D-4503-9628-CA7188163080}"/>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23" name="Rectangle: Rounded Corners 22">
                <a:extLst>
                  <a:ext uri="{FF2B5EF4-FFF2-40B4-BE49-F238E27FC236}">
                    <a16:creationId xmlns:a16="http://schemas.microsoft.com/office/drawing/2014/main" id="{39F247F3-12C3-45D9-B549-3BE52CCB7C78}"/>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24" name="Rectangle: Rounded Corners 23">
                <a:extLst>
                  <a:ext uri="{FF2B5EF4-FFF2-40B4-BE49-F238E27FC236}">
                    <a16:creationId xmlns:a16="http://schemas.microsoft.com/office/drawing/2014/main" id="{2FFB45C3-C5E0-4B62-B6DB-3831C20B7B14}"/>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25" name="Rectangle: Rounded Corners 24">
                <a:extLst>
                  <a:ext uri="{FF2B5EF4-FFF2-40B4-BE49-F238E27FC236}">
                    <a16:creationId xmlns:a16="http://schemas.microsoft.com/office/drawing/2014/main" id="{59196CF8-042D-425E-8E7C-7D7BFBA9FF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FE9F624-111B-4E89-9E2C-BC4AAD330AF3}"/>
              </a:ext>
            </a:extLst>
          </p:cNvPr>
          <p:cNvPicPr>
            <a:picLocks noChangeAspect="1"/>
          </p:cNvPicPr>
          <p:nvPr/>
        </p:nvPicPr>
        <p:blipFill>
          <a:blip r:embed="rId2"/>
          <a:stretch>
            <a:fillRect/>
          </a:stretch>
        </p:blipFill>
        <p:spPr>
          <a:xfrm>
            <a:off x="4217280" y="1191140"/>
            <a:ext cx="7636706" cy="4616889"/>
          </a:xfrm>
          <a:prstGeom prst="rect">
            <a:avLst/>
          </a:prstGeom>
        </p:spPr>
      </p:pic>
    </p:spTree>
    <p:extLst>
      <p:ext uri="{BB962C8B-B14F-4D97-AF65-F5344CB8AC3E}">
        <p14:creationId xmlns:p14="http://schemas.microsoft.com/office/powerpoint/2010/main" val="338049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CA" b="1" u="sng" dirty="0"/>
              <a:t>Creating Token List</a:t>
            </a:r>
          </a:p>
          <a:p>
            <a:pPr marL="285750" indent="-285750">
              <a:buFont typeface="Arial" panose="020B0604020202020204" pitchFamily="34" charset="0"/>
              <a:buChar char="•"/>
            </a:pPr>
            <a:r>
              <a:rPr lang="en-CA" dirty="0"/>
              <a:t>Create a token list from the ‘</a:t>
            </a:r>
            <a:r>
              <a:rPr lang="en-CA" dirty="0" err="1"/>
              <a:t>sub_df</a:t>
            </a:r>
            <a:r>
              <a:rPr lang="en-CA" dirty="0"/>
              <a:t>’</a:t>
            </a:r>
          </a:p>
          <a:p>
            <a:pPr marL="285750" indent="-285750">
              <a:buFont typeface="Arial" panose="020B0604020202020204" pitchFamily="34" charset="0"/>
              <a:buChar char="•"/>
            </a:pPr>
            <a:r>
              <a:rPr lang="en-CA" dirty="0"/>
              <a:t>Review most common words</a:t>
            </a:r>
          </a:p>
          <a:p>
            <a:pPr marL="285750" indent="-285750">
              <a:buFont typeface="Arial" panose="020B0604020202020204" pitchFamily="34" charset="0"/>
              <a:buChar char="•"/>
            </a:pPr>
            <a:r>
              <a:rPr lang="en-CA" dirty="0"/>
              <a:t>Removed </a:t>
            </a:r>
            <a:r>
              <a:rPr lang="en-CA" dirty="0" err="1"/>
              <a:t>stopwords</a:t>
            </a:r>
            <a:endParaRPr lang="en-CA" dirty="0"/>
          </a:p>
          <a:p>
            <a:pPr marL="285750" indent="-285750">
              <a:buFont typeface="Arial" panose="020B0604020202020204" pitchFamily="34" charset="0"/>
              <a:buChar char="•"/>
            </a:pPr>
            <a:r>
              <a:rPr lang="en-CA" dirty="0"/>
              <a:t>‘</a:t>
            </a:r>
            <a:r>
              <a:rPr lang="en-CA" dirty="0" err="1"/>
              <a:t>freq_df</a:t>
            </a:r>
            <a:r>
              <a:rPr lang="en-CA" dirty="0"/>
              <a:t>’ contains tokens and count</a:t>
            </a:r>
          </a:p>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grpSp>
        <p:nvGrpSpPr>
          <p:cNvPr id="17" name="Group 16">
            <a:extLst>
              <a:ext uri="{FF2B5EF4-FFF2-40B4-BE49-F238E27FC236}">
                <a16:creationId xmlns:a16="http://schemas.microsoft.com/office/drawing/2014/main" id="{EA3988C8-A6B5-45A4-9ABD-11FA4DCB138A}"/>
              </a:ext>
            </a:extLst>
          </p:cNvPr>
          <p:cNvGrpSpPr/>
          <p:nvPr/>
        </p:nvGrpSpPr>
        <p:grpSpPr>
          <a:xfrm>
            <a:off x="3914274" y="166051"/>
            <a:ext cx="8046703" cy="883920"/>
            <a:chOff x="3914274" y="166051"/>
            <a:chExt cx="8046703" cy="883920"/>
          </a:xfrm>
        </p:grpSpPr>
        <p:sp>
          <p:nvSpPr>
            <p:cNvPr id="18" name="Rectangle 17">
              <a:extLst>
                <a:ext uri="{FF2B5EF4-FFF2-40B4-BE49-F238E27FC236}">
                  <a16:creationId xmlns:a16="http://schemas.microsoft.com/office/drawing/2014/main" id="{775404F7-E299-4C47-B84E-634DDE72273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D56A2079-2101-4368-98F3-F8FDEF8EFED5}"/>
                </a:ext>
              </a:extLst>
            </p:cNvPr>
            <p:cNvGrpSpPr/>
            <p:nvPr/>
          </p:nvGrpSpPr>
          <p:grpSpPr>
            <a:xfrm>
              <a:off x="4335924" y="307221"/>
              <a:ext cx="7275095" cy="601581"/>
              <a:chOff x="770021" y="5253787"/>
              <a:chExt cx="7275095" cy="601581"/>
            </a:xfrm>
          </p:grpSpPr>
          <p:sp>
            <p:nvSpPr>
              <p:cNvPr id="20" name="Rectangle: Rounded Corners 19">
                <a:extLst>
                  <a:ext uri="{FF2B5EF4-FFF2-40B4-BE49-F238E27FC236}">
                    <a16:creationId xmlns:a16="http://schemas.microsoft.com/office/drawing/2014/main" id="{1694D94F-A58B-48AB-B988-91D6976413F4}"/>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21" name="Rectangle: Rounded Corners 20">
                <a:extLst>
                  <a:ext uri="{FF2B5EF4-FFF2-40B4-BE49-F238E27FC236}">
                    <a16:creationId xmlns:a16="http://schemas.microsoft.com/office/drawing/2014/main" id="{7FC08FC4-E9DE-49D0-B641-AB17F5426C9F}"/>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22" name="Rectangle: Rounded Corners 21">
                <a:extLst>
                  <a:ext uri="{FF2B5EF4-FFF2-40B4-BE49-F238E27FC236}">
                    <a16:creationId xmlns:a16="http://schemas.microsoft.com/office/drawing/2014/main" id="{046261A9-855D-4503-9628-CA7188163080}"/>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23" name="Rectangle: Rounded Corners 22">
                <a:extLst>
                  <a:ext uri="{FF2B5EF4-FFF2-40B4-BE49-F238E27FC236}">
                    <a16:creationId xmlns:a16="http://schemas.microsoft.com/office/drawing/2014/main" id="{39F247F3-12C3-45D9-B549-3BE52CCB7C78}"/>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24" name="Rectangle: Rounded Corners 23">
                <a:extLst>
                  <a:ext uri="{FF2B5EF4-FFF2-40B4-BE49-F238E27FC236}">
                    <a16:creationId xmlns:a16="http://schemas.microsoft.com/office/drawing/2014/main" id="{2FFB45C3-C5E0-4B62-B6DB-3831C20B7B14}"/>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25" name="Rectangle: Rounded Corners 24">
                <a:extLst>
                  <a:ext uri="{FF2B5EF4-FFF2-40B4-BE49-F238E27FC236}">
                    <a16:creationId xmlns:a16="http://schemas.microsoft.com/office/drawing/2014/main" id="{59196CF8-042D-425E-8E7C-7D7BFBA9FF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7083799-3179-4616-87F5-B51ED509D5F5}"/>
              </a:ext>
            </a:extLst>
          </p:cNvPr>
          <p:cNvPicPr>
            <a:picLocks noChangeAspect="1"/>
          </p:cNvPicPr>
          <p:nvPr/>
        </p:nvPicPr>
        <p:blipFill>
          <a:blip r:embed="rId2"/>
          <a:stretch>
            <a:fillRect/>
          </a:stretch>
        </p:blipFill>
        <p:spPr>
          <a:xfrm>
            <a:off x="4481959" y="1546740"/>
            <a:ext cx="6948041" cy="4270040"/>
          </a:xfrm>
          <a:prstGeom prst="rect">
            <a:avLst/>
          </a:prstGeom>
        </p:spPr>
      </p:pic>
    </p:spTree>
    <p:extLst>
      <p:ext uri="{BB962C8B-B14F-4D97-AF65-F5344CB8AC3E}">
        <p14:creationId xmlns:p14="http://schemas.microsoft.com/office/powerpoint/2010/main" val="80343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CA" b="1" u="sng" dirty="0"/>
              <a:t>Creating Token List</a:t>
            </a:r>
          </a:p>
          <a:p>
            <a:pPr marL="285750" indent="-285750">
              <a:buFont typeface="Arial" panose="020B0604020202020204" pitchFamily="34" charset="0"/>
              <a:buChar char="•"/>
            </a:pPr>
            <a:r>
              <a:rPr lang="en-CA" dirty="0"/>
              <a:t>Create a token list from the ‘</a:t>
            </a:r>
            <a:r>
              <a:rPr lang="en-CA" dirty="0" err="1"/>
              <a:t>sub_df</a:t>
            </a:r>
            <a:r>
              <a:rPr lang="en-CA" dirty="0"/>
              <a:t>’</a:t>
            </a:r>
          </a:p>
          <a:p>
            <a:pPr marL="285750" indent="-285750">
              <a:buFont typeface="Arial" panose="020B0604020202020204" pitchFamily="34" charset="0"/>
              <a:buChar char="•"/>
            </a:pPr>
            <a:r>
              <a:rPr lang="en-CA" dirty="0"/>
              <a:t>Review most common words</a:t>
            </a:r>
          </a:p>
          <a:p>
            <a:pPr marL="285750" indent="-285750">
              <a:buFont typeface="Arial" panose="020B0604020202020204" pitchFamily="34" charset="0"/>
              <a:buChar char="•"/>
            </a:pPr>
            <a:r>
              <a:rPr lang="en-CA" dirty="0"/>
              <a:t>Removed </a:t>
            </a:r>
            <a:r>
              <a:rPr lang="en-CA" dirty="0" err="1"/>
              <a:t>stopwords</a:t>
            </a:r>
            <a:endParaRPr lang="en-CA" dirty="0"/>
          </a:p>
          <a:p>
            <a:pPr marL="285750" indent="-285750">
              <a:buFont typeface="Arial" panose="020B0604020202020204" pitchFamily="34" charset="0"/>
              <a:buChar char="•"/>
            </a:pPr>
            <a:r>
              <a:rPr lang="en-CA" dirty="0"/>
              <a:t>‘</a:t>
            </a:r>
            <a:r>
              <a:rPr lang="en-CA" dirty="0" err="1"/>
              <a:t>freq_df</a:t>
            </a:r>
            <a:r>
              <a:rPr lang="en-CA" dirty="0"/>
              <a:t>’ contains tokens and count</a:t>
            </a:r>
          </a:p>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grpSp>
        <p:nvGrpSpPr>
          <p:cNvPr id="17" name="Group 16">
            <a:extLst>
              <a:ext uri="{FF2B5EF4-FFF2-40B4-BE49-F238E27FC236}">
                <a16:creationId xmlns:a16="http://schemas.microsoft.com/office/drawing/2014/main" id="{EA3988C8-A6B5-45A4-9ABD-11FA4DCB138A}"/>
              </a:ext>
            </a:extLst>
          </p:cNvPr>
          <p:cNvGrpSpPr/>
          <p:nvPr/>
        </p:nvGrpSpPr>
        <p:grpSpPr>
          <a:xfrm>
            <a:off x="3914274" y="166051"/>
            <a:ext cx="8046703" cy="883920"/>
            <a:chOff x="3914274" y="166051"/>
            <a:chExt cx="8046703" cy="883920"/>
          </a:xfrm>
        </p:grpSpPr>
        <p:sp>
          <p:nvSpPr>
            <p:cNvPr id="18" name="Rectangle 17">
              <a:extLst>
                <a:ext uri="{FF2B5EF4-FFF2-40B4-BE49-F238E27FC236}">
                  <a16:creationId xmlns:a16="http://schemas.microsoft.com/office/drawing/2014/main" id="{775404F7-E299-4C47-B84E-634DDE72273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D56A2079-2101-4368-98F3-F8FDEF8EFED5}"/>
                </a:ext>
              </a:extLst>
            </p:cNvPr>
            <p:cNvGrpSpPr/>
            <p:nvPr/>
          </p:nvGrpSpPr>
          <p:grpSpPr>
            <a:xfrm>
              <a:off x="4335924" y="307221"/>
              <a:ext cx="7275095" cy="601581"/>
              <a:chOff x="770021" y="5253787"/>
              <a:chExt cx="7275095" cy="601581"/>
            </a:xfrm>
          </p:grpSpPr>
          <p:sp>
            <p:nvSpPr>
              <p:cNvPr id="20" name="Rectangle: Rounded Corners 19">
                <a:extLst>
                  <a:ext uri="{FF2B5EF4-FFF2-40B4-BE49-F238E27FC236}">
                    <a16:creationId xmlns:a16="http://schemas.microsoft.com/office/drawing/2014/main" id="{1694D94F-A58B-48AB-B988-91D6976413F4}"/>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21" name="Rectangle: Rounded Corners 20">
                <a:extLst>
                  <a:ext uri="{FF2B5EF4-FFF2-40B4-BE49-F238E27FC236}">
                    <a16:creationId xmlns:a16="http://schemas.microsoft.com/office/drawing/2014/main" id="{7FC08FC4-E9DE-49D0-B641-AB17F5426C9F}"/>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22" name="Rectangle: Rounded Corners 21">
                <a:extLst>
                  <a:ext uri="{FF2B5EF4-FFF2-40B4-BE49-F238E27FC236}">
                    <a16:creationId xmlns:a16="http://schemas.microsoft.com/office/drawing/2014/main" id="{046261A9-855D-4503-9628-CA7188163080}"/>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23" name="Rectangle: Rounded Corners 22">
                <a:extLst>
                  <a:ext uri="{FF2B5EF4-FFF2-40B4-BE49-F238E27FC236}">
                    <a16:creationId xmlns:a16="http://schemas.microsoft.com/office/drawing/2014/main" id="{39F247F3-12C3-45D9-B549-3BE52CCB7C78}"/>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24" name="Rectangle: Rounded Corners 23">
                <a:extLst>
                  <a:ext uri="{FF2B5EF4-FFF2-40B4-BE49-F238E27FC236}">
                    <a16:creationId xmlns:a16="http://schemas.microsoft.com/office/drawing/2014/main" id="{2FFB45C3-C5E0-4B62-B6DB-3831C20B7B14}"/>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25" name="Rectangle: Rounded Corners 24">
                <a:extLst>
                  <a:ext uri="{FF2B5EF4-FFF2-40B4-BE49-F238E27FC236}">
                    <a16:creationId xmlns:a16="http://schemas.microsoft.com/office/drawing/2014/main" id="{59196CF8-042D-425E-8E7C-7D7BFBA9FF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6AA09D5-140B-47AA-9645-445E6380B677}"/>
              </a:ext>
            </a:extLst>
          </p:cNvPr>
          <p:cNvPicPr>
            <a:picLocks noChangeAspect="1"/>
          </p:cNvPicPr>
          <p:nvPr/>
        </p:nvPicPr>
        <p:blipFill>
          <a:blip r:embed="rId2"/>
          <a:stretch>
            <a:fillRect/>
          </a:stretch>
        </p:blipFill>
        <p:spPr>
          <a:xfrm>
            <a:off x="4590762" y="1350552"/>
            <a:ext cx="6889742" cy="4457477"/>
          </a:xfrm>
          <a:prstGeom prst="rect">
            <a:avLst/>
          </a:prstGeom>
        </p:spPr>
      </p:pic>
    </p:spTree>
    <p:extLst>
      <p:ext uri="{BB962C8B-B14F-4D97-AF65-F5344CB8AC3E}">
        <p14:creationId xmlns:p14="http://schemas.microsoft.com/office/powerpoint/2010/main" val="305713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4041677679"/>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8" name="Group 17">
            <a:extLst>
              <a:ext uri="{FF2B5EF4-FFF2-40B4-BE49-F238E27FC236}">
                <a16:creationId xmlns:a16="http://schemas.microsoft.com/office/drawing/2014/main" id="{E0617FF8-A0B0-4C91-B63D-9741E289723B}"/>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1E2B6093-70BF-4124-BEED-AE0F5708181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a:extLst>
                <a:ext uri="{FF2B5EF4-FFF2-40B4-BE49-F238E27FC236}">
                  <a16:creationId xmlns:a16="http://schemas.microsoft.com/office/drawing/2014/main" id="{FC46C552-685B-4417-AE69-05BB277D6F2D}"/>
                </a:ext>
              </a:extLst>
            </p:cNvPr>
            <p:cNvGrpSpPr/>
            <p:nvPr/>
          </p:nvGrpSpPr>
          <p:grpSpPr>
            <a:xfrm>
              <a:off x="4335924" y="307221"/>
              <a:ext cx="7275095" cy="601581"/>
              <a:chOff x="770021" y="5253787"/>
              <a:chExt cx="7275095" cy="601581"/>
            </a:xfrm>
          </p:grpSpPr>
          <p:sp>
            <p:nvSpPr>
              <p:cNvPr id="21" name="Rectangle: Rounded Corners 20">
                <a:extLst>
                  <a:ext uri="{FF2B5EF4-FFF2-40B4-BE49-F238E27FC236}">
                    <a16:creationId xmlns:a16="http://schemas.microsoft.com/office/drawing/2014/main" id="{8657F280-0A1B-423C-A2CB-9F8E5A2A6C02}"/>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22" name="Rectangle: Rounded Corners 21">
                <a:extLst>
                  <a:ext uri="{FF2B5EF4-FFF2-40B4-BE49-F238E27FC236}">
                    <a16:creationId xmlns:a16="http://schemas.microsoft.com/office/drawing/2014/main" id="{B7210BA9-D524-4831-8251-0624D5938FAB}"/>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23" name="Rectangle: Rounded Corners 22">
                <a:extLst>
                  <a:ext uri="{FF2B5EF4-FFF2-40B4-BE49-F238E27FC236}">
                    <a16:creationId xmlns:a16="http://schemas.microsoft.com/office/drawing/2014/main" id="{3B62C769-D47B-48FB-9DC0-C2B942AFB6B8}"/>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24" name="Rectangle: Rounded Corners 23">
                <a:extLst>
                  <a:ext uri="{FF2B5EF4-FFF2-40B4-BE49-F238E27FC236}">
                    <a16:creationId xmlns:a16="http://schemas.microsoft.com/office/drawing/2014/main" id="{F6B1F6DB-431E-44D0-8AA6-D243AA7720E9}"/>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25" name="Rectangle: Rounded Corners 24">
                <a:extLst>
                  <a:ext uri="{FF2B5EF4-FFF2-40B4-BE49-F238E27FC236}">
                    <a16:creationId xmlns:a16="http://schemas.microsoft.com/office/drawing/2014/main" id="{B918DD92-1EBA-45F9-B085-D171FBF6F03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26" name="Rectangle: Rounded Corners 25">
                <a:extLst>
                  <a:ext uri="{FF2B5EF4-FFF2-40B4-BE49-F238E27FC236}">
                    <a16:creationId xmlns:a16="http://schemas.microsoft.com/office/drawing/2014/main" id="{5F38401B-BC05-4C14-AD14-C28D4E2D773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marL="285750" indent="-285750">
              <a:buFont typeface="Arial" panose="020B0604020202020204" pitchFamily="34" charset="0"/>
              <a:buChar char="•"/>
            </a:pPr>
            <a:r>
              <a:rPr lang="en-US" dirty="0"/>
              <a:t>Merge some very similar ‘</a:t>
            </a:r>
            <a:r>
              <a:rPr lang="en-US" dirty="0" err="1"/>
              <a:t>instruction_id</a:t>
            </a:r>
            <a:r>
              <a:rPr lang="en-US" dirty="0"/>
              <a:t>’</a:t>
            </a:r>
          </a:p>
          <a:p>
            <a:pPr marL="285750" indent="-285750">
              <a:buFont typeface="Arial" panose="020B0604020202020204" pitchFamily="34" charset="0"/>
              <a:buChar char="•"/>
            </a:pPr>
            <a:r>
              <a:rPr lang="en-US" dirty="0"/>
              <a:t>Do some additional cleaning using ‘</a:t>
            </a:r>
            <a:r>
              <a:rPr lang="en-US" dirty="0" err="1"/>
              <a:t>nltk</a:t>
            </a:r>
            <a:r>
              <a:rPr lang="en-US" dirty="0"/>
              <a:t>’</a:t>
            </a:r>
          </a:p>
          <a:p>
            <a:pPr marL="285750" indent="-285750">
              <a:buFont typeface="Arial" panose="020B0604020202020204" pitchFamily="34" charset="0"/>
              <a:buChar char="•"/>
            </a:pPr>
            <a:r>
              <a:rPr lang="en-US" dirty="0"/>
              <a:t>Stored new file ‘dialog_norm.csv’ with the changes made above</a:t>
            </a:r>
          </a:p>
          <a:p>
            <a:pPr marL="285750" indent="-285750">
              <a:buFont typeface="Arial" panose="020B0604020202020204" pitchFamily="34" charset="0"/>
              <a:buChar char="•"/>
            </a:pPr>
            <a:r>
              <a:rPr lang="en-US" dirty="0"/>
              <a:t>Get a sample of records</a:t>
            </a:r>
          </a:p>
          <a:p>
            <a:pPr marL="285750" indent="-285750">
              <a:buFont typeface="Arial" panose="020B0604020202020204" pitchFamily="34" charset="0"/>
              <a:buChar char="•"/>
            </a:pPr>
            <a:r>
              <a:rPr lang="en-US" dirty="0"/>
              <a:t>Generate Corpus List: ‘</a:t>
            </a:r>
            <a:r>
              <a:rPr lang="en-US" dirty="0" err="1"/>
              <a:t>doc_lst</a:t>
            </a:r>
            <a:r>
              <a:rPr lang="en-US" dirty="0"/>
              <a:t>’</a:t>
            </a:r>
          </a:p>
          <a:p>
            <a:pPr marL="285750" indent="-285750">
              <a:buFont typeface="Arial" panose="020B0604020202020204" pitchFamily="34" charset="0"/>
              <a:buChar char="•"/>
            </a:pPr>
            <a:r>
              <a:rPr lang="en-US" dirty="0"/>
              <a:t>Build Vocabulary</a:t>
            </a:r>
          </a:p>
          <a:p>
            <a:pPr marL="285750" indent="-285750">
              <a:buFont typeface="Arial" panose="020B0604020202020204" pitchFamily="34" charset="0"/>
              <a:buChar char="•"/>
            </a:pPr>
            <a:r>
              <a:rPr lang="en-US" dirty="0"/>
              <a:t>Build pair generator (</a:t>
            </a:r>
            <a:r>
              <a:rPr lang="en-US" dirty="0" err="1"/>
              <a:t>context_words</a:t>
            </a:r>
            <a:r>
              <a:rPr lang="en-US" dirty="0"/>
              <a:t>, target words)</a:t>
            </a:r>
          </a:p>
          <a:p>
            <a:pPr marL="285750" indent="-285750">
              <a:buFont typeface="Arial" panose="020B0604020202020204" pitchFamily="34" charset="0"/>
              <a:buChar char="•"/>
            </a:pPr>
            <a:r>
              <a:rPr lang="en-US" dirty="0"/>
              <a:t>Setup dictionaries to cross reference ‘</a:t>
            </a:r>
            <a:r>
              <a:rPr lang="en-US" dirty="0" err="1"/>
              <a:t>Instruction_id</a:t>
            </a:r>
            <a:r>
              <a:rPr lang="en-US" dirty="0"/>
              <a:t>’ and ‘category’</a:t>
            </a:r>
          </a:p>
          <a:p>
            <a:pPr marL="285750" indent="-285750">
              <a:buFont typeface="Arial" panose="020B0604020202020204" pitchFamily="34" charset="0"/>
              <a:buChar char="•"/>
            </a:pPr>
            <a:r>
              <a:rPr lang="en-US" dirty="0"/>
              <a:t>Split data in Train and Test sets</a:t>
            </a:r>
          </a:p>
          <a:p>
            <a:pPr marL="285750" indent="-285750">
              <a:buFont typeface="Arial" panose="020B0604020202020204" pitchFamily="34" charset="0"/>
              <a:buChar char="•"/>
            </a:pPr>
            <a:endParaRPr lang="en-CA" dirty="0"/>
          </a:p>
        </p:txBody>
      </p:sp>
      <p:sp>
        <p:nvSpPr>
          <p:cNvPr id="27" name="Rectangle 26">
            <a:extLst>
              <a:ext uri="{FF2B5EF4-FFF2-40B4-BE49-F238E27FC236}">
                <a16:creationId xmlns:a16="http://schemas.microsoft.com/office/drawing/2014/main" id="{CE78A74B-709B-4020-937B-19B41A29EFD0}"/>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4689ADE-1FB9-4B9F-B543-2C19B08DC901}"/>
              </a:ext>
            </a:extLst>
          </p:cNvPr>
          <p:cNvPicPr>
            <a:picLocks noChangeAspect="1"/>
          </p:cNvPicPr>
          <p:nvPr/>
        </p:nvPicPr>
        <p:blipFill>
          <a:blip r:embed="rId2"/>
          <a:stretch>
            <a:fillRect/>
          </a:stretch>
        </p:blipFill>
        <p:spPr>
          <a:xfrm>
            <a:off x="3982180" y="1287139"/>
            <a:ext cx="7899954" cy="4520890"/>
          </a:xfrm>
          <a:prstGeom prst="rect">
            <a:avLst/>
          </a:prstGeom>
        </p:spPr>
      </p:pic>
    </p:spTree>
    <p:extLst>
      <p:ext uri="{BB962C8B-B14F-4D97-AF65-F5344CB8AC3E}">
        <p14:creationId xmlns:p14="http://schemas.microsoft.com/office/powerpoint/2010/main" val="83776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9" name="Group 8">
            <a:extLst>
              <a:ext uri="{FF2B5EF4-FFF2-40B4-BE49-F238E27FC236}">
                <a16:creationId xmlns:a16="http://schemas.microsoft.com/office/drawing/2014/main" id="{57E00DB1-0DB2-4B40-9884-048179706548}"/>
              </a:ext>
            </a:extLst>
          </p:cNvPr>
          <p:cNvGrpSpPr/>
          <p:nvPr/>
        </p:nvGrpSpPr>
        <p:grpSpPr>
          <a:xfrm>
            <a:off x="3914274" y="166051"/>
            <a:ext cx="8046703" cy="883920"/>
            <a:chOff x="3914274" y="166051"/>
            <a:chExt cx="8046703" cy="883920"/>
          </a:xfrm>
        </p:grpSpPr>
        <p:sp>
          <p:nvSpPr>
            <p:cNvPr id="10" name="Rectangle 9">
              <a:extLst>
                <a:ext uri="{FF2B5EF4-FFF2-40B4-BE49-F238E27FC236}">
                  <a16:creationId xmlns:a16="http://schemas.microsoft.com/office/drawing/2014/main" id="{2FEC5806-D0D0-4EE0-8878-F5D78571FDC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DC146CFB-91BD-41AC-B93E-FA962D22FE14}"/>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B7FE630D-E54F-4666-8770-16459241B539}"/>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83B2CB87-6413-4472-9ECA-F07EFF83FA1E}"/>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39475C57-90A2-4E8C-91AB-DEA3EFD04BBF}"/>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7" name="Rectangle: Rounded Corners 16">
                <a:extLst>
                  <a:ext uri="{FF2B5EF4-FFF2-40B4-BE49-F238E27FC236}">
                    <a16:creationId xmlns:a16="http://schemas.microsoft.com/office/drawing/2014/main" id="{14CEFAB5-C7B4-480D-AF0B-44EBE00659E3}"/>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8" name="Rectangle: Rounded Corners 17">
                <a:extLst>
                  <a:ext uri="{FF2B5EF4-FFF2-40B4-BE49-F238E27FC236}">
                    <a16:creationId xmlns:a16="http://schemas.microsoft.com/office/drawing/2014/main" id="{24CEABDA-8F06-4008-AC83-85E99EE4F427}"/>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9" name="Rectangle: Rounded Corners 18">
                <a:extLst>
                  <a:ext uri="{FF2B5EF4-FFF2-40B4-BE49-F238E27FC236}">
                    <a16:creationId xmlns:a16="http://schemas.microsoft.com/office/drawing/2014/main" id="{16FD53DE-0595-42FD-8C66-93BF8F1EE2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b="1" dirty="0">
                <a:highlight>
                  <a:srgbClr val="00FF00"/>
                </a:highlight>
              </a:rPr>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AA2E79DD-B434-40E4-BE10-6CC952181874}"/>
              </a:ext>
            </a:extLst>
          </p:cNvPr>
          <p:cNvPicPr>
            <a:picLocks noChangeAspect="1"/>
          </p:cNvPicPr>
          <p:nvPr/>
        </p:nvPicPr>
        <p:blipFill>
          <a:blip r:embed="rId3"/>
          <a:stretch>
            <a:fillRect/>
          </a:stretch>
        </p:blipFill>
        <p:spPr>
          <a:xfrm>
            <a:off x="4033906" y="1191140"/>
            <a:ext cx="7758816" cy="4153289"/>
          </a:xfrm>
          <a:prstGeom prst="rect">
            <a:avLst/>
          </a:prstGeom>
        </p:spPr>
      </p:pic>
    </p:spTree>
    <p:extLst>
      <p:ext uri="{BB962C8B-B14F-4D97-AF65-F5344CB8AC3E}">
        <p14:creationId xmlns:p14="http://schemas.microsoft.com/office/powerpoint/2010/main" val="15137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9" name="Group 8">
            <a:extLst>
              <a:ext uri="{FF2B5EF4-FFF2-40B4-BE49-F238E27FC236}">
                <a16:creationId xmlns:a16="http://schemas.microsoft.com/office/drawing/2014/main" id="{57E00DB1-0DB2-4B40-9884-048179706548}"/>
              </a:ext>
            </a:extLst>
          </p:cNvPr>
          <p:cNvGrpSpPr/>
          <p:nvPr/>
        </p:nvGrpSpPr>
        <p:grpSpPr>
          <a:xfrm>
            <a:off x="3914274" y="166051"/>
            <a:ext cx="8046703" cy="883920"/>
            <a:chOff x="3914274" y="166051"/>
            <a:chExt cx="8046703" cy="883920"/>
          </a:xfrm>
        </p:grpSpPr>
        <p:sp>
          <p:nvSpPr>
            <p:cNvPr id="10" name="Rectangle 9">
              <a:extLst>
                <a:ext uri="{FF2B5EF4-FFF2-40B4-BE49-F238E27FC236}">
                  <a16:creationId xmlns:a16="http://schemas.microsoft.com/office/drawing/2014/main" id="{2FEC5806-D0D0-4EE0-8878-F5D78571FDC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DC146CFB-91BD-41AC-B93E-FA962D22FE14}"/>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B7FE630D-E54F-4666-8770-16459241B539}"/>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83B2CB87-6413-4472-9ECA-F07EFF83FA1E}"/>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39475C57-90A2-4E8C-91AB-DEA3EFD04BBF}"/>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7" name="Rectangle: Rounded Corners 16">
                <a:extLst>
                  <a:ext uri="{FF2B5EF4-FFF2-40B4-BE49-F238E27FC236}">
                    <a16:creationId xmlns:a16="http://schemas.microsoft.com/office/drawing/2014/main" id="{14CEFAB5-C7B4-480D-AF0B-44EBE00659E3}"/>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8" name="Rectangle: Rounded Corners 17">
                <a:extLst>
                  <a:ext uri="{FF2B5EF4-FFF2-40B4-BE49-F238E27FC236}">
                    <a16:creationId xmlns:a16="http://schemas.microsoft.com/office/drawing/2014/main" id="{24CEABDA-8F06-4008-AC83-85E99EE4F427}"/>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9" name="Rectangle: Rounded Corners 18">
                <a:extLst>
                  <a:ext uri="{FF2B5EF4-FFF2-40B4-BE49-F238E27FC236}">
                    <a16:creationId xmlns:a16="http://schemas.microsoft.com/office/drawing/2014/main" id="{16FD53DE-0595-42FD-8C66-93BF8F1EE2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b="1" dirty="0">
                <a:highlight>
                  <a:srgbClr val="00FF00"/>
                </a:highlight>
              </a:rPr>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A05E08-9FA4-4810-BF3D-F4CE91FA03FE}"/>
              </a:ext>
            </a:extLst>
          </p:cNvPr>
          <p:cNvPicPr>
            <a:picLocks noChangeAspect="1"/>
          </p:cNvPicPr>
          <p:nvPr/>
        </p:nvPicPr>
        <p:blipFill>
          <a:blip r:embed="rId3"/>
          <a:stretch>
            <a:fillRect/>
          </a:stretch>
        </p:blipFill>
        <p:spPr>
          <a:xfrm>
            <a:off x="4156367" y="1191139"/>
            <a:ext cx="7542460" cy="4057135"/>
          </a:xfrm>
          <a:prstGeom prst="rect">
            <a:avLst/>
          </a:prstGeom>
        </p:spPr>
      </p:pic>
    </p:spTree>
    <p:extLst>
      <p:ext uri="{BB962C8B-B14F-4D97-AF65-F5344CB8AC3E}">
        <p14:creationId xmlns:p14="http://schemas.microsoft.com/office/powerpoint/2010/main" val="259118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9" name="Group 8">
            <a:extLst>
              <a:ext uri="{FF2B5EF4-FFF2-40B4-BE49-F238E27FC236}">
                <a16:creationId xmlns:a16="http://schemas.microsoft.com/office/drawing/2014/main" id="{57E00DB1-0DB2-4B40-9884-048179706548}"/>
              </a:ext>
            </a:extLst>
          </p:cNvPr>
          <p:cNvGrpSpPr/>
          <p:nvPr/>
        </p:nvGrpSpPr>
        <p:grpSpPr>
          <a:xfrm>
            <a:off x="3914274" y="166051"/>
            <a:ext cx="8046703" cy="883920"/>
            <a:chOff x="3914274" y="166051"/>
            <a:chExt cx="8046703" cy="883920"/>
          </a:xfrm>
        </p:grpSpPr>
        <p:sp>
          <p:nvSpPr>
            <p:cNvPr id="10" name="Rectangle 9">
              <a:extLst>
                <a:ext uri="{FF2B5EF4-FFF2-40B4-BE49-F238E27FC236}">
                  <a16:creationId xmlns:a16="http://schemas.microsoft.com/office/drawing/2014/main" id="{2FEC5806-D0D0-4EE0-8878-F5D78571FDC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DC146CFB-91BD-41AC-B93E-FA962D22FE14}"/>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B7FE630D-E54F-4666-8770-16459241B539}"/>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83B2CB87-6413-4472-9ECA-F07EFF83FA1E}"/>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39475C57-90A2-4E8C-91AB-DEA3EFD04BBF}"/>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7" name="Rectangle: Rounded Corners 16">
                <a:extLst>
                  <a:ext uri="{FF2B5EF4-FFF2-40B4-BE49-F238E27FC236}">
                    <a16:creationId xmlns:a16="http://schemas.microsoft.com/office/drawing/2014/main" id="{14CEFAB5-C7B4-480D-AF0B-44EBE00659E3}"/>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8" name="Rectangle: Rounded Corners 17">
                <a:extLst>
                  <a:ext uri="{FF2B5EF4-FFF2-40B4-BE49-F238E27FC236}">
                    <a16:creationId xmlns:a16="http://schemas.microsoft.com/office/drawing/2014/main" id="{24CEABDA-8F06-4008-AC83-85E99EE4F427}"/>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9" name="Rectangle: Rounded Corners 18">
                <a:extLst>
                  <a:ext uri="{FF2B5EF4-FFF2-40B4-BE49-F238E27FC236}">
                    <a16:creationId xmlns:a16="http://schemas.microsoft.com/office/drawing/2014/main" id="{16FD53DE-0595-42FD-8C66-93BF8F1EE2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b="1" dirty="0">
                <a:highlight>
                  <a:srgbClr val="00FF00"/>
                </a:highlight>
              </a:rPr>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dirty="0"/>
              <a:t>Univariate – </a:t>
            </a:r>
            <a:r>
              <a:rPr lang="en-US" dirty="0" err="1"/>
              <a:t>SelectKBest</a:t>
            </a:r>
            <a:r>
              <a:rPr lang="en-US" dirty="0"/>
              <a:t> “Chi2’</a:t>
            </a:r>
          </a:p>
          <a:p>
            <a:pPr marL="285750" indent="-285750">
              <a:buFont typeface="Arial" panose="020B0604020202020204" pitchFamily="34" charset="0"/>
              <a:buChar char="•"/>
            </a:pPr>
            <a:r>
              <a:rPr lang="en-US" b="1" dirty="0">
                <a:highlight>
                  <a:srgbClr val="00FF00"/>
                </a:highlight>
              </a:rPr>
              <a:t>PCA</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BA3F8D2E-9FD5-4AEE-8B41-C0FB82685C8D}"/>
              </a:ext>
            </a:extLst>
          </p:cNvPr>
          <p:cNvPicPr>
            <a:picLocks noChangeAspect="1"/>
          </p:cNvPicPr>
          <p:nvPr/>
        </p:nvPicPr>
        <p:blipFill>
          <a:blip r:embed="rId3"/>
          <a:stretch>
            <a:fillRect/>
          </a:stretch>
        </p:blipFill>
        <p:spPr>
          <a:xfrm>
            <a:off x="4155087" y="1250245"/>
            <a:ext cx="7516453" cy="3936896"/>
          </a:xfrm>
          <a:prstGeom prst="rect">
            <a:avLst/>
          </a:prstGeom>
        </p:spPr>
      </p:pic>
    </p:spTree>
    <p:extLst>
      <p:ext uri="{BB962C8B-B14F-4D97-AF65-F5344CB8AC3E}">
        <p14:creationId xmlns:p14="http://schemas.microsoft.com/office/powerpoint/2010/main" val="103830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4CBE-289C-4148-A248-7A9B8A0E07CB}"/>
              </a:ext>
            </a:extLst>
          </p:cNvPr>
          <p:cNvSpPr>
            <a:spLocks noGrp="1"/>
          </p:cNvSpPr>
          <p:nvPr>
            <p:ph type="title"/>
          </p:nvPr>
        </p:nvSpPr>
        <p:spPr/>
        <p:txBody>
          <a:bodyPr/>
          <a:lstStyle/>
          <a:p>
            <a:r>
              <a:rPr lang="en-US" dirty="0"/>
              <a:t>Questions</a:t>
            </a:r>
            <a:endParaRPr lang="en-CA" dirty="0"/>
          </a:p>
        </p:txBody>
      </p:sp>
      <p:graphicFrame>
        <p:nvGraphicFramePr>
          <p:cNvPr id="4" name="Table 4">
            <a:extLst>
              <a:ext uri="{FF2B5EF4-FFF2-40B4-BE49-F238E27FC236}">
                <a16:creationId xmlns:a16="http://schemas.microsoft.com/office/drawing/2014/main" id="{38E2C07B-3C92-4087-AC9B-94CDA1B1BFA3}"/>
              </a:ext>
            </a:extLst>
          </p:cNvPr>
          <p:cNvGraphicFramePr>
            <a:graphicFrameLocks noGrp="1"/>
          </p:cNvGraphicFramePr>
          <p:nvPr>
            <p:extLst>
              <p:ext uri="{D42A27DB-BD31-4B8C-83A1-F6EECF244321}">
                <p14:modId xmlns:p14="http://schemas.microsoft.com/office/powerpoint/2010/main" val="2877676149"/>
              </p:ext>
            </p:extLst>
          </p:nvPr>
        </p:nvGraphicFramePr>
        <p:xfrm>
          <a:off x="774032" y="79669"/>
          <a:ext cx="10118558" cy="6053112"/>
        </p:xfrm>
        <a:graphic>
          <a:graphicData uri="http://schemas.openxmlformats.org/drawingml/2006/table">
            <a:tbl>
              <a:tblPr firstRow="1" bandRow="1">
                <a:tableStyleId>{5C22544A-7EE6-4342-B048-85BDC9FD1C3A}</a:tableStyleId>
              </a:tblPr>
              <a:tblGrid>
                <a:gridCol w="10118558">
                  <a:extLst>
                    <a:ext uri="{9D8B030D-6E8A-4147-A177-3AD203B41FA5}">
                      <a16:colId xmlns:a16="http://schemas.microsoft.com/office/drawing/2014/main" val="478943768"/>
                    </a:ext>
                  </a:extLst>
                </a:gridCol>
              </a:tblGrid>
              <a:tr h="265943">
                <a:tc>
                  <a:txBody>
                    <a:bodyPr/>
                    <a:lstStyle/>
                    <a:p>
                      <a:r>
                        <a:rPr lang="en-US" sz="1100" dirty="0"/>
                        <a:t>Feedback from Presentations</a:t>
                      </a:r>
                      <a:endParaRPr lang="en-CA" sz="1100" dirty="0"/>
                    </a:p>
                  </a:txBody>
                  <a:tcPr/>
                </a:tc>
                <a:extLst>
                  <a:ext uri="{0D108BD9-81ED-4DB2-BD59-A6C34878D82A}">
                    <a16:rowId xmlns:a16="http://schemas.microsoft.com/office/drawing/2014/main" val="3767951436"/>
                  </a:ext>
                </a:extLst>
              </a:tr>
              <a:tr h="949410">
                <a:tc>
                  <a:txBody>
                    <a:bodyPr/>
                    <a:lstStyle/>
                    <a:p>
                      <a:r>
                        <a:rPr lang="en-US" sz="1050" b="1" i="0" u="sng" kern="1200" dirty="0">
                          <a:solidFill>
                            <a:schemeClr val="dk1"/>
                          </a:solidFill>
                          <a:effectLst/>
                          <a:latin typeface="+mn-lt"/>
                          <a:ea typeface="+mn-ea"/>
                          <a:cs typeface="+mn-cs"/>
                        </a:rPr>
                        <a:t>Project Proposal </a:t>
                      </a:r>
                      <a:r>
                        <a:rPr lang="en-US" sz="1050" b="0" i="0" kern="1200" dirty="0">
                          <a:solidFill>
                            <a:schemeClr val="dk1"/>
                          </a:solidFill>
                          <a:effectLst/>
                          <a:latin typeface="+mn-lt"/>
                          <a:ea typeface="+mn-ea"/>
                          <a:cs typeface="+mn-cs"/>
                        </a:rPr>
                        <a:t>- both </a:t>
                      </a:r>
                      <a:r>
                        <a:rPr lang="en-US" sz="1050" b="0" i="0" kern="1200" dirty="0" err="1">
                          <a:solidFill>
                            <a:schemeClr val="dk1"/>
                          </a:solidFill>
                          <a:effectLst/>
                          <a:latin typeface="+mn-lt"/>
                          <a:ea typeface="+mn-ea"/>
                          <a:cs typeface="+mn-cs"/>
                        </a:rPr>
                        <a:t>paul</a:t>
                      </a:r>
                      <a:r>
                        <a:rPr lang="en-US" sz="1050" b="0" i="0" kern="1200" dirty="0">
                          <a:solidFill>
                            <a:schemeClr val="dk1"/>
                          </a:solidFill>
                          <a:effectLst/>
                          <a:latin typeface="+mn-lt"/>
                          <a:ea typeface="+mn-ea"/>
                          <a:cs typeface="+mn-cs"/>
                        </a:rPr>
                        <a:t> and jerry available</a:t>
                      </a:r>
                    </a:p>
                    <a:p>
                      <a:r>
                        <a:rPr lang="en-US" sz="1050" b="0" i="0" kern="1200" dirty="0">
                          <a:solidFill>
                            <a:schemeClr val="dk1"/>
                          </a:solidFill>
                          <a:effectLst/>
                          <a:latin typeface="+mn-lt"/>
                          <a:ea typeface="+mn-ea"/>
                          <a:cs typeface="+mn-cs"/>
                        </a:rPr>
                        <a:t>1. Problem Definition (3/5) - Can spend more time on clarifying your text classification problem (i.e. what are the classes)</a:t>
                      </a:r>
                    </a:p>
                    <a:p>
                      <a:r>
                        <a:rPr lang="en-US" sz="1050" b="0" i="0" kern="1200" dirty="0">
                          <a:solidFill>
                            <a:schemeClr val="dk1"/>
                          </a:solidFill>
                          <a:effectLst/>
                          <a:latin typeface="+mn-lt"/>
                          <a:ea typeface="+mn-ea"/>
                          <a:cs typeface="+mn-cs"/>
                        </a:rPr>
                        <a:t>2. Data Cleaning and balancing dataset (4/5) - great presentation of your code work</a:t>
                      </a:r>
                    </a:p>
                    <a:p>
                      <a:r>
                        <a:rPr lang="en-US" sz="1050" b="0" i="0" kern="1200" dirty="0">
                          <a:solidFill>
                            <a:schemeClr val="dk1"/>
                          </a:solidFill>
                          <a:effectLst/>
                          <a:latin typeface="+mn-lt"/>
                          <a:ea typeface="+mn-ea"/>
                          <a:cs typeface="+mn-cs"/>
                        </a:rPr>
                        <a:t>3. Data Exploration (4/5) - could have more visualizations and </a:t>
                      </a:r>
                      <a:r>
                        <a:rPr lang="en-US" sz="1050" b="0" i="0" kern="1200" dirty="0" err="1">
                          <a:solidFill>
                            <a:schemeClr val="dk1"/>
                          </a:solidFill>
                          <a:effectLst/>
                          <a:latin typeface="+mn-lt"/>
                          <a:ea typeface="+mn-ea"/>
                          <a:cs typeface="+mn-cs"/>
                        </a:rPr>
                        <a:t>eda</a:t>
                      </a:r>
                      <a:r>
                        <a:rPr lang="en-US" sz="1050" b="0" i="0" kern="1200" dirty="0">
                          <a:solidFill>
                            <a:schemeClr val="dk1"/>
                          </a:solidFill>
                          <a:effectLst/>
                          <a:latin typeface="+mn-lt"/>
                          <a:ea typeface="+mn-ea"/>
                          <a:cs typeface="+mn-cs"/>
                        </a:rPr>
                        <a:t>, but cover the major ones.</a:t>
                      </a:r>
                    </a:p>
                    <a:p>
                      <a:r>
                        <a:rPr lang="en-US" sz="1050" b="0" i="0" kern="1200" dirty="0">
                          <a:solidFill>
                            <a:schemeClr val="dk1"/>
                          </a:solidFill>
                          <a:effectLst/>
                          <a:latin typeface="+mn-lt"/>
                          <a:ea typeface="+mn-ea"/>
                          <a:cs typeface="+mn-cs"/>
                        </a:rPr>
                        <a:t>4. Others (presentation, graphs/charts/tables, code) (3.5/5) - Can be more fluent in the presentation. Lots of "um“  thank you for covering your plan</a:t>
                      </a:r>
                    </a:p>
                    <a:p>
                      <a:endParaRPr lang="en-CA" sz="1050" dirty="0"/>
                    </a:p>
                  </a:txBody>
                  <a:tcPr/>
                </a:tc>
                <a:extLst>
                  <a:ext uri="{0D108BD9-81ED-4DB2-BD59-A6C34878D82A}">
                    <a16:rowId xmlns:a16="http://schemas.microsoft.com/office/drawing/2014/main" val="3258147694"/>
                  </a:ext>
                </a:extLst>
              </a:tr>
              <a:tr h="949410">
                <a:tc>
                  <a:txBody>
                    <a:bodyPr/>
                    <a:lstStyle/>
                    <a:p>
                      <a:r>
                        <a:rPr lang="en-US" sz="1050" b="1" i="0" u="sng" kern="1200" dirty="0">
                          <a:solidFill>
                            <a:schemeClr val="dk1"/>
                          </a:solidFill>
                          <a:effectLst/>
                          <a:latin typeface="+mn-lt"/>
                          <a:ea typeface="+mn-ea"/>
                          <a:cs typeface="+mn-cs"/>
                        </a:rPr>
                        <a:t>Milestone 1 </a:t>
                      </a:r>
                      <a:r>
                        <a:rPr lang="en-US" sz="1050" b="0" i="0" kern="1200" dirty="0">
                          <a:solidFill>
                            <a:schemeClr val="dk1"/>
                          </a:solidFill>
                          <a:effectLst/>
                          <a:latin typeface="+mn-lt"/>
                          <a:ea typeface="+mn-ea"/>
                          <a:cs typeface="+mn-cs"/>
                        </a:rPr>
                        <a:t>- Jerry presented count methods first then Paul presented word embeddings.</a:t>
                      </a:r>
                    </a:p>
                    <a:p>
                      <a:r>
                        <a:rPr lang="en-US" sz="1050" b="0" i="0" kern="1200" dirty="0">
                          <a:solidFill>
                            <a:schemeClr val="dk1"/>
                          </a:solidFill>
                          <a:effectLst/>
                          <a:latin typeface="+mn-lt"/>
                          <a:ea typeface="+mn-ea"/>
                          <a:cs typeface="+mn-cs"/>
                        </a:rPr>
                        <a:t>1. Feature Extraction (4.5/5) - </a:t>
                      </a:r>
                      <a:r>
                        <a:rPr lang="en-US" sz="1050" b="0" i="0" kern="1200" dirty="0" err="1">
                          <a:solidFill>
                            <a:schemeClr val="dk1"/>
                          </a:solidFill>
                          <a:effectLst/>
                          <a:latin typeface="+mn-lt"/>
                          <a:ea typeface="+mn-ea"/>
                          <a:cs typeface="+mn-cs"/>
                        </a:rPr>
                        <a:t>tfidf</a:t>
                      </a:r>
                      <a:r>
                        <a:rPr lang="en-US" sz="1050" b="0" i="0" kern="1200" dirty="0">
                          <a:solidFill>
                            <a:schemeClr val="dk1"/>
                          </a:solidFill>
                          <a:effectLst/>
                          <a:latin typeface="+mn-lt"/>
                          <a:ea typeface="+mn-ea"/>
                          <a:cs typeface="+mn-cs"/>
                        </a:rPr>
                        <a:t>, bow, w2v, glove, fast text</a:t>
                      </a:r>
                    </a:p>
                    <a:p>
                      <a:r>
                        <a:rPr lang="en-US" sz="1050" b="0" i="0" kern="1200" dirty="0">
                          <a:solidFill>
                            <a:schemeClr val="dk1"/>
                          </a:solidFill>
                          <a:effectLst/>
                          <a:latin typeface="+mn-lt"/>
                          <a:ea typeface="+mn-ea"/>
                          <a:cs typeface="+mn-cs"/>
                        </a:rPr>
                        <a:t>2. Feature Selection (5/5) - minmax scaler, max abs scaler</a:t>
                      </a:r>
                    </a:p>
                    <a:p>
                      <a:r>
                        <a:rPr lang="en-US" sz="1050" b="0" i="0" kern="1200" dirty="0">
                          <a:solidFill>
                            <a:schemeClr val="dk1"/>
                          </a:solidFill>
                          <a:effectLst/>
                          <a:latin typeface="+mn-lt"/>
                          <a:ea typeface="+mn-ea"/>
                          <a:cs typeface="+mn-cs"/>
                        </a:rPr>
                        <a:t>3. Baseline and Benchmark of Features (5/5) - great summary with tables and graphs and heatmaps!  Best so far </a:t>
                      </a:r>
                    </a:p>
                    <a:p>
                      <a:r>
                        <a:rPr lang="en-US" sz="1050" b="0" i="0" kern="1200" dirty="0">
                          <a:solidFill>
                            <a:schemeClr val="dk1"/>
                          </a:solidFill>
                          <a:effectLst/>
                          <a:latin typeface="+mn-lt"/>
                          <a:ea typeface="+mn-ea"/>
                          <a:cs typeface="+mn-cs"/>
                        </a:rPr>
                        <a:t>4. Others (presentation, graphs/charts/tables, code) (5/5) - very clear and precise results, good job comparing them on one page</a:t>
                      </a:r>
                    </a:p>
                    <a:p>
                      <a:endParaRPr lang="en-CA" sz="1050" dirty="0"/>
                    </a:p>
                  </a:txBody>
                  <a:tcPr/>
                </a:tc>
                <a:extLst>
                  <a:ext uri="{0D108BD9-81ED-4DB2-BD59-A6C34878D82A}">
                    <a16:rowId xmlns:a16="http://schemas.microsoft.com/office/drawing/2014/main" val="1271822541"/>
                  </a:ext>
                </a:extLst>
              </a:tr>
              <a:tr h="2394163">
                <a:tc>
                  <a:txBody>
                    <a:bodyPr/>
                    <a:lstStyle/>
                    <a:p>
                      <a:r>
                        <a:rPr lang="en-US" sz="1050" b="1" i="0" u="sng" kern="1200" dirty="0">
                          <a:solidFill>
                            <a:schemeClr val="dk1"/>
                          </a:solidFill>
                          <a:effectLst/>
                          <a:latin typeface="+mn-lt"/>
                          <a:ea typeface="+mn-ea"/>
                          <a:cs typeface="+mn-cs"/>
                        </a:rPr>
                        <a:t>Milestone 2 </a:t>
                      </a:r>
                      <a:r>
                        <a:rPr lang="en-US" sz="1050" b="0" i="0" kern="1200" dirty="0">
                          <a:solidFill>
                            <a:schemeClr val="dk1"/>
                          </a:solidFill>
                          <a:effectLst/>
                          <a:latin typeface="+mn-lt"/>
                          <a:ea typeface="+mn-ea"/>
                          <a:cs typeface="+mn-cs"/>
                        </a:rPr>
                        <a:t>- Paul presented first; Jerry presented second</a:t>
                      </a:r>
                    </a:p>
                    <a:p>
                      <a:r>
                        <a:rPr lang="en-US" sz="1050" b="0" i="0" kern="1200" dirty="0">
                          <a:solidFill>
                            <a:schemeClr val="dk1"/>
                          </a:solidFill>
                          <a:effectLst/>
                          <a:latin typeface="+mn-lt"/>
                          <a:ea typeface="+mn-ea"/>
                          <a:cs typeface="+mn-cs"/>
                        </a:rPr>
                        <a:t>1. Benchmark Comparison (5/5) - great summaries and nice graphs; great job on hyperparameter optimizations as well!</a:t>
                      </a:r>
                    </a:p>
                    <a:p>
                      <a:r>
                        <a:rPr lang="en-US" sz="1050" b="0" i="0" kern="1200" dirty="0">
                          <a:solidFill>
                            <a:schemeClr val="dk1"/>
                          </a:solidFill>
                          <a:effectLst/>
                          <a:latin typeface="+mn-lt"/>
                          <a:ea typeface="+mn-ea"/>
                          <a:cs typeface="+mn-cs"/>
                        </a:rPr>
                        <a:t>2. Learning Curves (4/5) - good strategy for better convergence (good problem solving); </a:t>
                      </a:r>
                    </a:p>
                    <a:p>
                      <a:r>
                        <a:rPr lang="en-US" sz="1050" b="0" i="0" kern="1200" dirty="0">
                          <a:solidFill>
                            <a:schemeClr val="dk1"/>
                          </a:solidFill>
                          <a:effectLst/>
                          <a:latin typeface="+mn-lt"/>
                          <a:ea typeface="+mn-ea"/>
                          <a:cs typeface="+mn-cs"/>
                        </a:rPr>
                        <a:t>3. Ensemble Learning (4/5) - try all 4, great job</a:t>
                      </a:r>
                    </a:p>
                    <a:p>
                      <a:r>
                        <a:rPr lang="en-US" sz="1050" b="0" i="0" kern="1200" dirty="0">
                          <a:solidFill>
                            <a:schemeClr val="dk1"/>
                          </a:solidFill>
                          <a:effectLst/>
                          <a:latin typeface="+mn-lt"/>
                          <a:ea typeface="+mn-ea"/>
                          <a:cs typeface="+mn-cs"/>
                        </a:rPr>
                        <a:t>4. Others (presentation, graphs/charts/tables, code) (4.5/5)</a:t>
                      </a:r>
                    </a:p>
                    <a:p>
                      <a:r>
                        <a:rPr lang="en-US" sz="1050" b="0" i="0" kern="1200" dirty="0">
                          <a:solidFill>
                            <a:schemeClr val="dk1"/>
                          </a:solidFill>
                          <a:effectLst/>
                          <a:latin typeface="+mn-lt"/>
                          <a:ea typeface="+mn-ea"/>
                          <a:cs typeface="+mn-cs"/>
                        </a:rPr>
                        <a:t>good detailed work ; try presenting f1 scores</a:t>
                      </a:r>
                    </a:p>
                    <a:p>
                      <a:endParaRPr lang="en-CA" sz="1050" dirty="0"/>
                    </a:p>
                    <a:p>
                      <a:r>
                        <a:rPr lang="en-US" sz="1050" b="0" i="0" kern="1200" dirty="0">
                          <a:solidFill>
                            <a:schemeClr val="dk1"/>
                          </a:solidFill>
                          <a:effectLst/>
                          <a:latin typeface="+mn-lt"/>
                          <a:ea typeface="+mn-ea"/>
                          <a:cs typeface="+mn-cs"/>
                        </a:rPr>
                        <a:t>You might want to group your categorical variables into just a few, such as "auto, coffee, movie, pizza, restaurant, uber/lift", but you are already at 90+ f1 so it's good already</a:t>
                      </a:r>
                    </a:p>
                    <a:p>
                      <a:r>
                        <a:rPr lang="en-US" sz="1050" b="0" i="0" kern="1200" dirty="0">
                          <a:solidFill>
                            <a:schemeClr val="dk1"/>
                          </a:solidFill>
                          <a:effectLst/>
                          <a:latin typeface="+mn-lt"/>
                          <a:ea typeface="+mn-ea"/>
                          <a:cs typeface="+mn-cs"/>
                        </a:rPr>
                        <a:t>Interestingly, why is there a drop at 800 features and another one at 840?</a:t>
                      </a:r>
                    </a:p>
                    <a:p>
                      <a:r>
                        <a:rPr lang="en-US" sz="1050" b="0" i="0" kern="1200" dirty="0">
                          <a:solidFill>
                            <a:schemeClr val="dk1"/>
                          </a:solidFill>
                          <a:effectLst/>
                          <a:latin typeface="+mn-lt"/>
                          <a:ea typeface="+mn-ea"/>
                          <a:cs typeface="+mn-cs"/>
                        </a:rPr>
                        <a:t>your learning curves seem to be converging, good job. Perhaps try having a little bit more data?</a:t>
                      </a:r>
                    </a:p>
                    <a:p>
                      <a:r>
                        <a:rPr lang="en-US" sz="1050" b="0" i="0" kern="1200" dirty="0">
                          <a:solidFill>
                            <a:schemeClr val="dk1"/>
                          </a:solidFill>
                          <a:effectLst/>
                          <a:latin typeface="+mn-lt"/>
                          <a:ea typeface="+mn-ea"/>
                          <a:cs typeface="+mn-cs"/>
                        </a:rPr>
                        <a:t>What is the difference between soft and hard voting?  You might go with the voting.  It maybe "slower" in real-time (production) but the results may be more robust (i.e. less variance)</a:t>
                      </a:r>
                    </a:p>
                    <a:p>
                      <a:r>
                        <a:rPr lang="en-US" sz="1050" b="0" i="0" kern="1200" dirty="0">
                          <a:solidFill>
                            <a:schemeClr val="dk1"/>
                          </a:solidFill>
                          <a:effectLst/>
                          <a:latin typeface="+mn-lt"/>
                          <a:ea typeface="+mn-ea"/>
                          <a:cs typeface="+mn-cs"/>
                        </a:rPr>
                        <a:t>What is optimized/baseline and tuned/default?  I assume the tuning is for hyperparameter and the optimized is for the features?  Please conclude if optimized is always better, and how much better are the tuned models (typically).</a:t>
                      </a:r>
                    </a:p>
                    <a:p>
                      <a:r>
                        <a:rPr lang="en-US" sz="1050" b="0" i="0" kern="1200" dirty="0">
                          <a:solidFill>
                            <a:schemeClr val="dk1"/>
                          </a:solidFill>
                          <a:effectLst/>
                          <a:latin typeface="+mn-lt"/>
                          <a:ea typeface="+mn-ea"/>
                          <a:cs typeface="+mn-cs"/>
                        </a:rPr>
                        <a:t>very nice graph for variance by model type, please spend more time describing this</a:t>
                      </a:r>
                    </a:p>
                    <a:p>
                      <a:r>
                        <a:rPr lang="en-US" sz="1050" b="0" i="0" kern="1200" dirty="0">
                          <a:solidFill>
                            <a:schemeClr val="dk1"/>
                          </a:solidFill>
                          <a:effectLst/>
                          <a:latin typeface="+mn-lt"/>
                          <a:ea typeface="+mn-ea"/>
                          <a:cs typeface="+mn-cs"/>
                        </a:rPr>
                        <a:t>Please add a discussion section about the general trends you see in the different combination you tried.</a:t>
                      </a:r>
                    </a:p>
                    <a:p>
                      <a:endParaRPr lang="en-CA" sz="1050" dirty="0"/>
                    </a:p>
                  </a:txBody>
                  <a:tcPr/>
                </a:tc>
                <a:extLst>
                  <a:ext uri="{0D108BD9-81ED-4DB2-BD59-A6C34878D82A}">
                    <a16:rowId xmlns:a16="http://schemas.microsoft.com/office/drawing/2014/main" val="3593612427"/>
                  </a:ext>
                </a:extLst>
              </a:tr>
              <a:tr h="1032289">
                <a:tc>
                  <a:txBody>
                    <a:bodyPr/>
                    <a:lstStyle/>
                    <a:p>
                      <a:r>
                        <a:rPr lang="en-US" sz="1050" dirty="0"/>
                        <a:t>Model interpretation: only certain models (answer Josue’s question on the LIME)</a:t>
                      </a:r>
                    </a:p>
                    <a:p>
                      <a:r>
                        <a:rPr lang="en-US" sz="1050" dirty="0"/>
                        <a:t>Deliverables:  Combine PDF files</a:t>
                      </a:r>
                    </a:p>
                    <a:p>
                      <a:r>
                        <a:rPr lang="en-US" sz="1050" dirty="0"/>
                        <a:t>New Methods:  What exactly is meant by this</a:t>
                      </a:r>
                    </a:p>
                  </a:txBody>
                  <a:tcPr/>
                </a:tc>
                <a:extLst>
                  <a:ext uri="{0D108BD9-81ED-4DB2-BD59-A6C34878D82A}">
                    <a16:rowId xmlns:a16="http://schemas.microsoft.com/office/drawing/2014/main" val="1209383311"/>
                  </a:ext>
                </a:extLst>
              </a:tr>
            </a:tbl>
          </a:graphicData>
        </a:graphic>
      </p:graphicFrame>
      <p:sp>
        <p:nvSpPr>
          <p:cNvPr id="7" name="Content Placeholder 2">
            <a:extLst>
              <a:ext uri="{FF2B5EF4-FFF2-40B4-BE49-F238E27FC236}">
                <a16:creationId xmlns:a16="http://schemas.microsoft.com/office/drawing/2014/main" id="{2243521B-580D-4829-B6F3-29FCA15805F4}"/>
              </a:ext>
            </a:extLst>
          </p:cNvPr>
          <p:cNvSpPr>
            <a:spLocks noGrp="1"/>
          </p:cNvSpPr>
          <p:nvPr>
            <p:ph idx="1"/>
          </p:nvPr>
        </p:nvSpPr>
        <p:spPr>
          <a:xfrm>
            <a:off x="5666874" y="5250614"/>
            <a:ext cx="5017168" cy="636838"/>
          </a:xfrm>
          <a:solidFill>
            <a:srgbClr val="FFFF00"/>
          </a:solidFill>
        </p:spPr>
        <p:txBody>
          <a:bodyPr>
            <a:normAutofit fontScale="92500" lnSpcReduction="20000"/>
          </a:bodyPr>
          <a:lstStyle/>
          <a:p>
            <a:r>
              <a:rPr lang="en-US" sz="2000" dirty="0"/>
              <a:t>Less is more, be clear with your presentation</a:t>
            </a:r>
          </a:p>
          <a:p>
            <a:r>
              <a:rPr lang="en-US" sz="2000" dirty="0"/>
              <a:t>Know the point we are trying to drive home</a:t>
            </a:r>
          </a:p>
          <a:p>
            <a:endParaRPr lang="en-CA" dirty="0"/>
          </a:p>
        </p:txBody>
      </p:sp>
    </p:spTree>
    <p:extLst>
      <p:ext uri="{BB962C8B-B14F-4D97-AF65-F5344CB8AC3E}">
        <p14:creationId xmlns:p14="http://schemas.microsoft.com/office/powerpoint/2010/main" val="171410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9" name="Group 8">
            <a:extLst>
              <a:ext uri="{FF2B5EF4-FFF2-40B4-BE49-F238E27FC236}">
                <a16:creationId xmlns:a16="http://schemas.microsoft.com/office/drawing/2014/main" id="{57E00DB1-0DB2-4B40-9884-048179706548}"/>
              </a:ext>
            </a:extLst>
          </p:cNvPr>
          <p:cNvGrpSpPr/>
          <p:nvPr/>
        </p:nvGrpSpPr>
        <p:grpSpPr>
          <a:xfrm>
            <a:off x="3914274" y="166051"/>
            <a:ext cx="8046703" cy="883920"/>
            <a:chOff x="3914274" y="166051"/>
            <a:chExt cx="8046703" cy="883920"/>
          </a:xfrm>
        </p:grpSpPr>
        <p:sp>
          <p:nvSpPr>
            <p:cNvPr id="10" name="Rectangle 9">
              <a:extLst>
                <a:ext uri="{FF2B5EF4-FFF2-40B4-BE49-F238E27FC236}">
                  <a16:creationId xmlns:a16="http://schemas.microsoft.com/office/drawing/2014/main" id="{2FEC5806-D0D0-4EE0-8878-F5D78571FDC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DC146CFB-91BD-41AC-B93E-FA962D22FE14}"/>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B7FE630D-E54F-4666-8770-16459241B539}"/>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83B2CB87-6413-4472-9ECA-F07EFF83FA1E}"/>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39475C57-90A2-4E8C-91AB-DEA3EFD04BBF}"/>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7" name="Rectangle: Rounded Corners 16">
                <a:extLst>
                  <a:ext uri="{FF2B5EF4-FFF2-40B4-BE49-F238E27FC236}">
                    <a16:creationId xmlns:a16="http://schemas.microsoft.com/office/drawing/2014/main" id="{14CEFAB5-C7B4-480D-AF0B-44EBE00659E3}"/>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8" name="Rectangle: Rounded Corners 17">
                <a:extLst>
                  <a:ext uri="{FF2B5EF4-FFF2-40B4-BE49-F238E27FC236}">
                    <a16:creationId xmlns:a16="http://schemas.microsoft.com/office/drawing/2014/main" id="{24CEABDA-8F06-4008-AC83-85E99EE4F427}"/>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9" name="Rectangle: Rounded Corners 18">
                <a:extLst>
                  <a:ext uri="{FF2B5EF4-FFF2-40B4-BE49-F238E27FC236}">
                    <a16:creationId xmlns:a16="http://schemas.microsoft.com/office/drawing/2014/main" id="{16FD53DE-0595-42FD-8C66-93BF8F1EE2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b="1" dirty="0">
                <a:highlight>
                  <a:srgbClr val="00FF00"/>
                </a:highlight>
              </a:rPr>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6F5B0A6B-6210-478C-B6E5-407139581406}"/>
              </a:ext>
            </a:extLst>
          </p:cNvPr>
          <p:cNvPicPr>
            <a:picLocks noChangeAspect="1"/>
          </p:cNvPicPr>
          <p:nvPr/>
        </p:nvPicPr>
        <p:blipFill>
          <a:blip r:embed="rId3"/>
          <a:stretch>
            <a:fillRect/>
          </a:stretch>
        </p:blipFill>
        <p:spPr>
          <a:xfrm>
            <a:off x="4252258" y="1191140"/>
            <a:ext cx="7322112" cy="3894740"/>
          </a:xfrm>
          <a:prstGeom prst="rect">
            <a:avLst/>
          </a:prstGeom>
        </p:spPr>
      </p:pic>
    </p:spTree>
    <p:extLst>
      <p:ext uri="{BB962C8B-B14F-4D97-AF65-F5344CB8AC3E}">
        <p14:creationId xmlns:p14="http://schemas.microsoft.com/office/powerpoint/2010/main" val="1341552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9" name="Group 8">
            <a:extLst>
              <a:ext uri="{FF2B5EF4-FFF2-40B4-BE49-F238E27FC236}">
                <a16:creationId xmlns:a16="http://schemas.microsoft.com/office/drawing/2014/main" id="{57E00DB1-0DB2-4B40-9884-048179706548}"/>
              </a:ext>
            </a:extLst>
          </p:cNvPr>
          <p:cNvGrpSpPr/>
          <p:nvPr/>
        </p:nvGrpSpPr>
        <p:grpSpPr>
          <a:xfrm>
            <a:off x="3914274" y="166051"/>
            <a:ext cx="8046703" cy="883920"/>
            <a:chOff x="3914274" y="166051"/>
            <a:chExt cx="8046703" cy="883920"/>
          </a:xfrm>
        </p:grpSpPr>
        <p:sp>
          <p:nvSpPr>
            <p:cNvPr id="10" name="Rectangle 9">
              <a:extLst>
                <a:ext uri="{FF2B5EF4-FFF2-40B4-BE49-F238E27FC236}">
                  <a16:creationId xmlns:a16="http://schemas.microsoft.com/office/drawing/2014/main" id="{2FEC5806-D0D0-4EE0-8878-F5D78571FDC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DC146CFB-91BD-41AC-B93E-FA962D22FE14}"/>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B7FE630D-E54F-4666-8770-16459241B539}"/>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83B2CB87-6413-4472-9ECA-F07EFF83FA1E}"/>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39475C57-90A2-4E8C-91AB-DEA3EFD04BBF}"/>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7" name="Rectangle: Rounded Corners 16">
                <a:extLst>
                  <a:ext uri="{FF2B5EF4-FFF2-40B4-BE49-F238E27FC236}">
                    <a16:creationId xmlns:a16="http://schemas.microsoft.com/office/drawing/2014/main" id="{14CEFAB5-C7B4-480D-AF0B-44EBE00659E3}"/>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8" name="Rectangle: Rounded Corners 17">
                <a:extLst>
                  <a:ext uri="{FF2B5EF4-FFF2-40B4-BE49-F238E27FC236}">
                    <a16:creationId xmlns:a16="http://schemas.microsoft.com/office/drawing/2014/main" id="{24CEABDA-8F06-4008-AC83-85E99EE4F427}"/>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9" name="Rectangle: Rounded Corners 18">
                <a:extLst>
                  <a:ext uri="{FF2B5EF4-FFF2-40B4-BE49-F238E27FC236}">
                    <a16:creationId xmlns:a16="http://schemas.microsoft.com/office/drawing/2014/main" id="{16FD53DE-0595-42FD-8C66-93BF8F1EE2D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b="1" dirty="0">
                <a:highlight>
                  <a:srgbClr val="00FF00"/>
                </a:highlight>
              </a:rPr>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A1892874-0E7A-4907-A44B-496B909982C2}"/>
              </a:ext>
            </a:extLst>
          </p:cNvPr>
          <p:cNvPicPr>
            <a:picLocks noChangeAspect="1"/>
          </p:cNvPicPr>
          <p:nvPr/>
        </p:nvPicPr>
        <p:blipFill>
          <a:blip r:embed="rId3"/>
          <a:stretch>
            <a:fillRect/>
          </a:stretch>
        </p:blipFill>
        <p:spPr>
          <a:xfrm>
            <a:off x="4309222" y="1191140"/>
            <a:ext cx="7452821" cy="3789974"/>
          </a:xfrm>
          <a:prstGeom prst="rect">
            <a:avLst/>
          </a:prstGeom>
        </p:spPr>
      </p:pic>
    </p:spTree>
    <p:extLst>
      <p:ext uri="{BB962C8B-B14F-4D97-AF65-F5344CB8AC3E}">
        <p14:creationId xmlns:p14="http://schemas.microsoft.com/office/powerpoint/2010/main" val="424414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A93EAFB2-52CD-4404-875A-4A6B16E2FFB2}"/>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4386DCB-FB38-4135-869B-E9AADFE4FD4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83E278B2-BB85-422F-B9AE-06B7202B612A}"/>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CE57FB4F-2CF1-44C4-AD56-D53DABE3C5AB}"/>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B76A1455-5F82-4B9A-834A-D78FF268D5D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3F4B0E05-05EC-4B17-B09E-BC194C285C48}"/>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4" name="Rectangle: Rounded Corners 13">
                <a:extLst>
                  <a:ext uri="{FF2B5EF4-FFF2-40B4-BE49-F238E27FC236}">
                    <a16:creationId xmlns:a16="http://schemas.microsoft.com/office/drawing/2014/main" id="{6F176D1F-0D05-47E4-B3D8-1A56643C2ED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23B84365-14BB-419D-9F3A-9212DC37172D}"/>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81D22B71-F190-4061-8DE5-477702BCEFB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b="1" dirty="0">
                <a:highlight>
                  <a:srgbClr val="00FF00"/>
                </a:highlight>
              </a:rPr>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A3143818-7E0B-4FC5-B9A7-096548966CD1}"/>
              </a:ext>
            </a:extLst>
          </p:cNvPr>
          <p:cNvPicPr>
            <a:picLocks noChangeAspect="1"/>
          </p:cNvPicPr>
          <p:nvPr/>
        </p:nvPicPr>
        <p:blipFill>
          <a:blip r:embed="rId2"/>
          <a:stretch>
            <a:fillRect/>
          </a:stretch>
        </p:blipFill>
        <p:spPr>
          <a:xfrm>
            <a:off x="4190333" y="1191140"/>
            <a:ext cx="7494584" cy="3863767"/>
          </a:xfrm>
          <a:prstGeom prst="rect">
            <a:avLst/>
          </a:prstGeom>
        </p:spPr>
      </p:pic>
    </p:spTree>
    <p:extLst>
      <p:ext uri="{BB962C8B-B14F-4D97-AF65-F5344CB8AC3E}">
        <p14:creationId xmlns:p14="http://schemas.microsoft.com/office/powerpoint/2010/main" val="1546447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A93EAFB2-52CD-4404-875A-4A6B16E2FFB2}"/>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4386DCB-FB38-4135-869B-E9AADFE4FD4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83E278B2-BB85-422F-B9AE-06B7202B612A}"/>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CE57FB4F-2CF1-44C4-AD56-D53DABE3C5AB}"/>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B76A1455-5F82-4B9A-834A-D78FF268D5D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3F4B0E05-05EC-4B17-B09E-BC194C285C48}"/>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4" name="Rectangle: Rounded Corners 13">
                <a:extLst>
                  <a:ext uri="{FF2B5EF4-FFF2-40B4-BE49-F238E27FC236}">
                    <a16:creationId xmlns:a16="http://schemas.microsoft.com/office/drawing/2014/main" id="{6F176D1F-0D05-47E4-B3D8-1A56643C2ED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23B84365-14BB-419D-9F3A-9212DC37172D}"/>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81D22B71-F190-4061-8DE5-477702BCEFB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b="1" dirty="0">
                <a:highlight>
                  <a:srgbClr val="00FF00"/>
                </a:highlight>
              </a:rPr>
              <a:t>Word2Vec from </a:t>
            </a:r>
            <a:r>
              <a:rPr lang="en-US" b="1" dirty="0" err="1">
                <a:highlight>
                  <a:srgbClr val="00FF00"/>
                </a:highlight>
              </a:rPr>
              <a:t>FastText</a:t>
            </a:r>
            <a:endParaRPr lang="en-US" b="1" dirty="0">
              <a:highlight>
                <a:srgbClr val="00FF00"/>
              </a:highlight>
            </a:endParaRPr>
          </a:p>
          <a:p>
            <a:pPr marL="742950" lvl="1" indent="-285750">
              <a:buFont typeface="Arial" panose="020B0604020202020204" pitchFamily="34" charset="0"/>
              <a:buChar char="•"/>
            </a:pPr>
            <a:r>
              <a:rPr lang="en-US" dirty="0"/>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DDAACFC6-D1E8-4554-A387-5993754A933F}"/>
              </a:ext>
            </a:extLst>
          </p:cNvPr>
          <p:cNvPicPr>
            <a:picLocks noChangeAspect="1"/>
          </p:cNvPicPr>
          <p:nvPr/>
        </p:nvPicPr>
        <p:blipFill>
          <a:blip r:embed="rId2"/>
          <a:stretch>
            <a:fillRect/>
          </a:stretch>
        </p:blipFill>
        <p:spPr>
          <a:xfrm>
            <a:off x="4278686" y="1191140"/>
            <a:ext cx="7246201" cy="3708624"/>
          </a:xfrm>
          <a:prstGeom prst="rect">
            <a:avLst/>
          </a:prstGeom>
        </p:spPr>
      </p:pic>
    </p:spTree>
    <p:extLst>
      <p:ext uri="{BB962C8B-B14F-4D97-AF65-F5344CB8AC3E}">
        <p14:creationId xmlns:p14="http://schemas.microsoft.com/office/powerpoint/2010/main" val="659838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A93EAFB2-52CD-4404-875A-4A6B16E2FFB2}"/>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4386DCB-FB38-4135-869B-E9AADFE4FD4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83E278B2-BB85-422F-B9AE-06B7202B612A}"/>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CE57FB4F-2CF1-44C4-AD56-D53DABE3C5AB}"/>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B76A1455-5F82-4B9A-834A-D78FF268D5D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3F4B0E05-05EC-4B17-B09E-BC194C285C48}"/>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4" name="Rectangle: Rounded Corners 13">
                <a:extLst>
                  <a:ext uri="{FF2B5EF4-FFF2-40B4-BE49-F238E27FC236}">
                    <a16:creationId xmlns:a16="http://schemas.microsoft.com/office/drawing/2014/main" id="{6F176D1F-0D05-47E4-B3D8-1A56643C2ED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23B84365-14BB-419D-9F3A-9212DC37172D}"/>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81D22B71-F190-4061-8DE5-477702BCEFB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b="1" dirty="0">
                <a:highlight>
                  <a:srgbClr val="00FF00"/>
                </a:highlight>
              </a:rPr>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C86E5EC7-5470-43BF-959D-03CA51081D4D}"/>
              </a:ext>
            </a:extLst>
          </p:cNvPr>
          <p:cNvPicPr>
            <a:picLocks noChangeAspect="1"/>
          </p:cNvPicPr>
          <p:nvPr/>
        </p:nvPicPr>
        <p:blipFill>
          <a:blip r:embed="rId2"/>
          <a:stretch>
            <a:fillRect/>
          </a:stretch>
        </p:blipFill>
        <p:spPr>
          <a:xfrm>
            <a:off x="4278686" y="1191140"/>
            <a:ext cx="7310366" cy="3776371"/>
          </a:xfrm>
          <a:prstGeom prst="rect">
            <a:avLst/>
          </a:prstGeom>
        </p:spPr>
      </p:pic>
    </p:spTree>
    <p:extLst>
      <p:ext uri="{BB962C8B-B14F-4D97-AF65-F5344CB8AC3E}">
        <p14:creationId xmlns:p14="http://schemas.microsoft.com/office/powerpoint/2010/main" val="342025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3.4 – Feature Engineering &amp; Selection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A93EAFB2-52CD-4404-875A-4A6B16E2FFB2}"/>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4386DCB-FB38-4135-869B-E9AADFE4FD4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83E278B2-BB85-422F-B9AE-06B7202B612A}"/>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CE57FB4F-2CF1-44C4-AD56-D53DABE3C5AB}"/>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B76A1455-5F82-4B9A-834A-D78FF268D5D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3F4B0E05-05EC-4B17-B09E-BC194C285C48}"/>
                  </a:ext>
                </a:extLst>
              </p:cNvPr>
              <p:cNvSpPr/>
              <p:nvPr/>
            </p:nvSpPr>
            <p:spPr>
              <a:xfrm>
                <a:off x="4469730" y="5253789"/>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 &amp; Selection</a:t>
                </a:r>
                <a:endParaRPr lang="en-CA" sz="1100" b="1" dirty="0">
                  <a:solidFill>
                    <a:schemeClr val="tx1"/>
                  </a:solidFill>
                </a:endParaRPr>
              </a:p>
            </p:txBody>
          </p:sp>
          <p:sp>
            <p:nvSpPr>
              <p:cNvPr id="14" name="Rectangle: Rounded Corners 13">
                <a:extLst>
                  <a:ext uri="{FF2B5EF4-FFF2-40B4-BE49-F238E27FC236}">
                    <a16:creationId xmlns:a16="http://schemas.microsoft.com/office/drawing/2014/main" id="{6F176D1F-0D05-47E4-B3D8-1A56643C2ED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23B84365-14BB-419D-9F3A-9212DC37172D}"/>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81D22B71-F190-4061-8DE5-477702BCEFB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b="1" u="sng" dirty="0"/>
              <a:t>Features Extracted:</a:t>
            </a:r>
          </a:p>
          <a:p>
            <a:pPr marL="285750" indent="-285750">
              <a:buFont typeface="Arial" panose="020B0604020202020204" pitchFamily="34" charset="0"/>
              <a:buChar char="•"/>
            </a:pPr>
            <a:r>
              <a:rPr lang="en-US" dirty="0"/>
              <a:t>Counting Methods</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Bag of N-Grams</a:t>
            </a:r>
          </a:p>
          <a:p>
            <a:pPr marL="742950" lvl="1" indent="-285750">
              <a:buFont typeface="Arial" panose="020B0604020202020204" pitchFamily="34" charset="0"/>
              <a:buChar char="•"/>
            </a:pPr>
            <a:r>
              <a:rPr lang="en-US" dirty="0"/>
              <a:t>PCA on Bag of Words</a:t>
            </a:r>
          </a:p>
          <a:p>
            <a:pPr marL="742950" lvl="1" indent="-285750">
              <a:buFont typeface="Arial" panose="020B0604020202020204" pitchFamily="34" charset="0"/>
              <a:buChar char="•"/>
            </a:pPr>
            <a:r>
              <a:rPr lang="en-US" dirty="0"/>
              <a:t>Combined Features: BOW + Bag of N-Grams</a:t>
            </a:r>
          </a:p>
          <a:p>
            <a:pPr marL="742950" lvl="1" indent="-285750">
              <a:buFont typeface="Arial" panose="020B0604020202020204" pitchFamily="34" charset="0"/>
              <a:buChar char="•"/>
            </a:pPr>
            <a:r>
              <a:rPr lang="en-US" dirty="0"/>
              <a:t>TF-IDF</a:t>
            </a:r>
          </a:p>
          <a:p>
            <a:pPr marL="285750" indent="-285750">
              <a:buFont typeface="Arial" panose="020B0604020202020204" pitchFamily="34" charset="0"/>
              <a:buChar char="•"/>
            </a:pPr>
            <a:r>
              <a:rPr lang="en-US" dirty="0"/>
              <a:t>Word Embeddings</a:t>
            </a:r>
          </a:p>
          <a:p>
            <a:pPr marL="742950" lvl="1" indent="-285750">
              <a:buFont typeface="Arial" panose="020B0604020202020204" pitchFamily="34" charset="0"/>
              <a:buChar char="•"/>
            </a:pPr>
            <a:r>
              <a:rPr lang="en-US" dirty="0"/>
              <a:t>Word2Vec</a:t>
            </a:r>
          </a:p>
          <a:p>
            <a:pPr marL="742950" lvl="1" indent="-285750">
              <a:buFont typeface="Arial" panose="020B0604020202020204" pitchFamily="34" charset="0"/>
              <a:buChar char="•"/>
            </a:pPr>
            <a:r>
              <a:rPr lang="en-US" dirty="0"/>
              <a:t>Word2Vec from </a:t>
            </a:r>
            <a:r>
              <a:rPr lang="en-US" dirty="0" err="1"/>
              <a:t>FastText</a:t>
            </a:r>
            <a:endParaRPr lang="en-US" dirty="0"/>
          </a:p>
          <a:p>
            <a:pPr marL="742950" lvl="1" indent="-285750">
              <a:buFont typeface="Arial" panose="020B0604020202020204" pitchFamily="34" charset="0"/>
              <a:buChar char="•"/>
            </a:pPr>
            <a:r>
              <a:rPr lang="en-US" b="1" dirty="0">
                <a:highlight>
                  <a:srgbClr val="00FF00"/>
                </a:highlight>
              </a:rPr>
              <a:t>Glove from FLAIR</a:t>
            </a:r>
          </a:p>
          <a:p>
            <a:pPr marL="742950" lvl="1" indent="-285750">
              <a:buFont typeface="Arial" panose="020B0604020202020204" pitchFamily="34" charset="0"/>
              <a:buChar char="•"/>
            </a:pPr>
            <a:endParaRPr lang="en-US" b="1" dirty="0"/>
          </a:p>
          <a:p>
            <a:r>
              <a:rPr lang="en-US" b="1" u="sng" dirty="0"/>
              <a:t>Feature Selection Method:</a:t>
            </a:r>
          </a:p>
          <a:p>
            <a:pPr marL="285750" indent="-285750">
              <a:buFont typeface="Arial" panose="020B0604020202020204" pitchFamily="34" charset="0"/>
              <a:buChar char="•"/>
            </a:pPr>
            <a:r>
              <a:rPr lang="en-US" b="1" dirty="0">
                <a:highlight>
                  <a:srgbClr val="00FF00"/>
                </a:highlight>
              </a:rPr>
              <a:t>Univariate – </a:t>
            </a:r>
            <a:r>
              <a:rPr lang="en-US" b="1" dirty="0" err="1">
                <a:highlight>
                  <a:srgbClr val="00FF00"/>
                </a:highlight>
              </a:rPr>
              <a:t>SelectKBest</a:t>
            </a:r>
            <a:r>
              <a:rPr lang="en-US" b="1" dirty="0">
                <a:highlight>
                  <a:srgbClr val="00FF00"/>
                </a:highlight>
              </a:rPr>
              <a:t> “Chi2’</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F843E57E-2488-46FA-8CED-60472159659D}"/>
              </a:ext>
            </a:extLst>
          </p:cNvPr>
          <p:cNvPicPr>
            <a:picLocks noChangeAspect="1"/>
          </p:cNvPicPr>
          <p:nvPr/>
        </p:nvPicPr>
        <p:blipFill>
          <a:blip r:embed="rId2"/>
          <a:stretch>
            <a:fillRect/>
          </a:stretch>
        </p:blipFill>
        <p:spPr>
          <a:xfrm>
            <a:off x="4062324" y="1339750"/>
            <a:ext cx="7898652" cy="4346489"/>
          </a:xfrm>
          <a:prstGeom prst="rect">
            <a:avLst/>
          </a:prstGeom>
        </p:spPr>
      </p:pic>
    </p:spTree>
    <p:extLst>
      <p:ext uri="{BB962C8B-B14F-4D97-AF65-F5344CB8AC3E}">
        <p14:creationId xmlns:p14="http://schemas.microsoft.com/office/powerpoint/2010/main" val="157413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2119657065"/>
              </p:ext>
            </p:extLst>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highlight>
                  <a:srgbClr val="00FF00"/>
                </a:highlight>
              </a:rPr>
              <a:t>Features Selected</a:t>
            </a:r>
            <a:endParaRPr lang="en-US" b="1" dirty="0">
              <a:highlight>
                <a:srgbClr val="00FF00"/>
              </a:highlight>
            </a:endParaRPr>
          </a:p>
          <a:p>
            <a:pPr marL="285750" indent="-285750">
              <a:buFont typeface="Arial" panose="020B0604020202020204" pitchFamily="34" charset="0"/>
              <a:buChar char="•"/>
            </a:pPr>
            <a:r>
              <a:rPr lang="en-US" b="1" dirty="0">
                <a:highlight>
                  <a:srgbClr val="00FF00"/>
                </a:highlight>
              </a:rPr>
              <a:t>Bag of Words</a:t>
            </a:r>
          </a:p>
          <a:p>
            <a:pPr marL="285750" indent="-285750">
              <a:buFont typeface="Arial" panose="020B0604020202020204" pitchFamily="34" charset="0"/>
              <a:buChar char="•"/>
            </a:pPr>
            <a:r>
              <a:rPr lang="en-US" b="1" dirty="0">
                <a:highlight>
                  <a:srgbClr val="00FF00"/>
                </a:highlight>
              </a:rPr>
              <a:t>Univariate </a:t>
            </a:r>
            <a:r>
              <a:rPr lang="en-US" b="1" dirty="0" err="1">
                <a:highlight>
                  <a:srgbClr val="00FF00"/>
                </a:highlight>
              </a:rPr>
              <a:t>SelectKBest</a:t>
            </a:r>
            <a:r>
              <a:rPr lang="en-US" b="1" dirty="0">
                <a:highlight>
                  <a:srgbClr val="00FF00"/>
                </a:highlight>
              </a:rPr>
              <a:t> - chi2</a:t>
            </a:r>
            <a:endParaRPr lang="en-US" b="1" u="sng" dirty="0">
              <a:highlight>
                <a:srgbClr val="00FF00"/>
              </a:highlight>
            </a:endParaRPr>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a:t>GridSearchCV</a:t>
            </a:r>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853FB567-9A02-4953-A242-C68327C402D0}"/>
              </a:ext>
            </a:extLst>
          </p:cNvPr>
          <p:cNvPicPr>
            <a:picLocks noChangeAspect="1"/>
          </p:cNvPicPr>
          <p:nvPr/>
        </p:nvPicPr>
        <p:blipFill>
          <a:blip r:embed="rId2"/>
          <a:stretch>
            <a:fillRect/>
          </a:stretch>
        </p:blipFill>
        <p:spPr>
          <a:xfrm>
            <a:off x="4335924" y="1191140"/>
            <a:ext cx="6960009" cy="4397880"/>
          </a:xfrm>
          <a:prstGeom prst="rect">
            <a:avLst/>
          </a:prstGeom>
        </p:spPr>
      </p:pic>
    </p:spTree>
    <p:extLst>
      <p:ext uri="{BB962C8B-B14F-4D97-AF65-F5344CB8AC3E}">
        <p14:creationId xmlns:p14="http://schemas.microsoft.com/office/powerpoint/2010/main" val="321000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highlight>
                  <a:srgbClr val="00FF00"/>
                </a:highlight>
              </a:rPr>
              <a:t>Features Selected</a:t>
            </a:r>
            <a:endParaRPr lang="en-US" b="1" dirty="0">
              <a:highlight>
                <a:srgbClr val="00FF00"/>
              </a:highlight>
            </a:endParaRPr>
          </a:p>
          <a:p>
            <a:pPr marL="285750" indent="-285750">
              <a:buFont typeface="Arial" panose="020B0604020202020204" pitchFamily="34" charset="0"/>
              <a:buChar char="•"/>
            </a:pPr>
            <a:r>
              <a:rPr lang="en-US" b="1" dirty="0">
                <a:highlight>
                  <a:srgbClr val="00FF00"/>
                </a:highlight>
              </a:rPr>
              <a:t>Bag of Words</a:t>
            </a:r>
          </a:p>
          <a:p>
            <a:pPr marL="285750" indent="-285750">
              <a:buFont typeface="Arial" panose="020B0604020202020204" pitchFamily="34" charset="0"/>
              <a:buChar char="•"/>
            </a:pPr>
            <a:r>
              <a:rPr lang="en-US" b="1" dirty="0">
                <a:highlight>
                  <a:srgbClr val="00FF00"/>
                </a:highlight>
              </a:rPr>
              <a:t>Univariate </a:t>
            </a:r>
            <a:r>
              <a:rPr lang="en-US" b="1" dirty="0" err="1">
                <a:highlight>
                  <a:srgbClr val="00FF00"/>
                </a:highlight>
              </a:rPr>
              <a:t>SelectKBest</a:t>
            </a:r>
            <a:r>
              <a:rPr lang="en-US" b="1" dirty="0">
                <a:highlight>
                  <a:srgbClr val="00FF00"/>
                </a:highlight>
              </a:rPr>
              <a:t> - chi2</a:t>
            </a:r>
            <a:endParaRPr lang="en-US" b="1" u="sng" dirty="0">
              <a:highlight>
                <a:srgbClr val="00FF00"/>
              </a:highlight>
            </a:endParaRPr>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a:t>GridSearchCV</a:t>
            </a:r>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8377AC85-95FA-408D-BA8C-D127597D277A}"/>
              </a:ext>
            </a:extLst>
          </p:cNvPr>
          <p:cNvPicPr>
            <a:picLocks noChangeAspect="1"/>
          </p:cNvPicPr>
          <p:nvPr/>
        </p:nvPicPr>
        <p:blipFill>
          <a:blip r:embed="rId2"/>
          <a:stretch>
            <a:fillRect/>
          </a:stretch>
        </p:blipFill>
        <p:spPr>
          <a:xfrm>
            <a:off x="4431611" y="1191140"/>
            <a:ext cx="6963405" cy="3837177"/>
          </a:xfrm>
          <a:prstGeom prst="rect">
            <a:avLst/>
          </a:prstGeom>
        </p:spPr>
      </p:pic>
    </p:spTree>
    <p:extLst>
      <p:ext uri="{BB962C8B-B14F-4D97-AF65-F5344CB8AC3E}">
        <p14:creationId xmlns:p14="http://schemas.microsoft.com/office/powerpoint/2010/main" val="18258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highlight>
                  <a:srgbClr val="00FF00"/>
                </a:highlight>
              </a:rPr>
              <a:t>Models Benchmark</a:t>
            </a:r>
          </a:p>
          <a:p>
            <a:pPr marL="285750" indent="-285750">
              <a:buFont typeface="Arial" panose="020B0604020202020204" pitchFamily="34" charset="0"/>
              <a:buChar char="•"/>
            </a:pPr>
            <a:r>
              <a:rPr lang="en-US" b="1" dirty="0">
                <a:highlight>
                  <a:srgbClr val="00FF00"/>
                </a:highlight>
              </a:rPr>
              <a:t>Logistic Regression</a:t>
            </a:r>
          </a:p>
          <a:p>
            <a:pPr marL="285750" indent="-285750">
              <a:buFont typeface="Arial" panose="020B0604020202020204" pitchFamily="34" charset="0"/>
              <a:buChar char="•"/>
            </a:pPr>
            <a:r>
              <a:rPr lang="en-US" b="1" dirty="0">
                <a:highlight>
                  <a:srgbClr val="00FF00"/>
                </a:highlight>
              </a:rPr>
              <a:t>Multinomial Naïve Bayes</a:t>
            </a:r>
          </a:p>
          <a:p>
            <a:pPr marL="285750" indent="-285750">
              <a:buFont typeface="Arial" panose="020B0604020202020204" pitchFamily="34" charset="0"/>
              <a:buChar char="•"/>
            </a:pPr>
            <a:r>
              <a:rPr lang="en-US" b="1" dirty="0">
                <a:highlight>
                  <a:srgbClr val="00FF00"/>
                </a:highlight>
              </a:rPr>
              <a:t>Random Forest Classifier</a:t>
            </a:r>
          </a:p>
          <a:p>
            <a:pPr marL="285750" indent="-285750">
              <a:buFont typeface="Arial" panose="020B0604020202020204" pitchFamily="34" charset="0"/>
              <a:buChar char="•"/>
            </a:pPr>
            <a:r>
              <a:rPr lang="en-US" b="1" dirty="0">
                <a:highlight>
                  <a:srgbClr val="00FF00"/>
                </a:highlight>
              </a:rPr>
              <a:t>Linear SVC</a:t>
            </a:r>
          </a:p>
          <a:p>
            <a:r>
              <a:rPr lang="en-US" b="1" u="sng" dirty="0"/>
              <a:t>Optimized Parameters</a:t>
            </a:r>
          </a:p>
          <a:p>
            <a:pPr marL="285750" indent="-285750">
              <a:buFont typeface="Arial" panose="020B0604020202020204" pitchFamily="34" charset="0"/>
              <a:buChar char="•"/>
            </a:pPr>
            <a:r>
              <a:rPr lang="en-US" dirty="0"/>
              <a:t>GridSearchCV</a:t>
            </a:r>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7B7D6CF9-EE86-4881-A566-CAD48FF12A6A}"/>
              </a:ext>
            </a:extLst>
          </p:cNvPr>
          <p:cNvPicPr>
            <a:picLocks noChangeAspect="1"/>
          </p:cNvPicPr>
          <p:nvPr/>
        </p:nvPicPr>
        <p:blipFill>
          <a:blip r:embed="rId2"/>
          <a:stretch>
            <a:fillRect/>
          </a:stretch>
        </p:blipFill>
        <p:spPr>
          <a:xfrm>
            <a:off x="4165809" y="1191140"/>
            <a:ext cx="7543632" cy="3289024"/>
          </a:xfrm>
          <a:prstGeom prst="rect">
            <a:avLst/>
          </a:prstGeom>
        </p:spPr>
      </p:pic>
    </p:spTree>
    <p:extLst>
      <p:ext uri="{BB962C8B-B14F-4D97-AF65-F5344CB8AC3E}">
        <p14:creationId xmlns:p14="http://schemas.microsoft.com/office/powerpoint/2010/main" val="29409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highlight>
                  <a:srgbClr val="00FF00"/>
                </a:highlight>
              </a:rPr>
              <a:t>Optimized Parameters</a:t>
            </a:r>
          </a:p>
          <a:p>
            <a:pPr marL="285750" indent="-285750">
              <a:buFont typeface="Arial" panose="020B0604020202020204" pitchFamily="34" charset="0"/>
              <a:buChar char="•"/>
            </a:pPr>
            <a:r>
              <a:rPr lang="en-US" b="1" dirty="0">
                <a:highlight>
                  <a:srgbClr val="00FF00"/>
                </a:highlight>
              </a:rPr>
              <a:t>GridSearchCV</a:t>
            </a:r>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BD3004E-96FA-497B-AD94-223F26FC9288}"/>
              </a:ext>
            </a:extLst>
          </p:cNvPr>
          <p:cNvPicPr>
            <a:picLocks noChangeAspect="1"/>
          </p:cNvPicPr>
          <p:nvPr/>
        </p:nvPicPr>
        <p:blipFill>
          <a:blip r:embed="rId2"/>
          <a:stretch>
            <a:fillRect/>
          </a:stretch>
        </p:blipFill>
        <p:spPr>
          <a:xfrm>
            <a:off x="4065402" y="1191140"/>
            <a:ext cx="7695823" cy="3457632"/>
          </a:xfrm>
          <a:prstGeom prst="rect">
            <a:avLst/>
          </a:prstGeom>
        </p:spPr>
      </p:pic>
    </p:spTree>
    <p:extLst>
      <p:ext uri="{BB962C8B-B14F-4D97-AF65-F5344CB8AC3E}">
        <p14:creationId xmlns:p14="http://schemas.microsoft.com/office/powerpoint/2010/main" val="4240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CSML1010 – Group 3</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3207236804"/>
              </p:ext>
            </p:extLst>
          </p:nvPr>
        </p:nvGraphicFramePr>
        <p:xfrm>
          <a:off x="2198771" y="1831250"/>
          <a:ext cx="7794458" cy="3657600"/>
        </p:xfrm>
        <a:graphic>
          <a:graphicData uri="http://schemas.openxmlformats.org/drawingml/2006/table">
            <a:tbl>
              <a:tblPr firstRow="1" bandRow="1">
                <a:tableStyleId>{5C22544A-7EE6-4342-B048-85BDC9FD1C3A}</a:tableStyleId>
              </a:tblPr>
              <a:tblGrid>
                <a:gridCol w="7794458">
                  <a:extLst>
                    <a:ext uri="{9D8B030D-6E8A-4147-A177-3AD203B41FA5}">
                      <a16:colId xmlns:a16="http://schemas.microsoft.com/office/drawing/2014/main" val="3510288886"/>
                    </a:ext>
                  </a:extLst>
                </a:gridCol>
              </a:tblGrid>
              <a:tr h="14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Final Project: Machine Learning Life-cycle</a:t>
                      </a:r>
                      <a:endParaRPr lang="en-CA" sz="2400" dirty="0"/>
                    </a:p>
                  </a:txBody>
                  <a:tcPr/>
                </a:tc>
                <a:extLst>
                  <a:ext uri="{0D108BD9-81ED-4DB2-BD59-A6C34878D82A}">
                    <a16:rowId xmlns:a16="http://schemas.microsoft.com/office/drawing/2014/main" val="2163894249"/>
                  </a:ext>
                </a:extLst>
              </a:tr>
              <a:tr h="140033">
                <a:tc>
                  <a:txBody>
                    <a:bodyPr/>
                    <a:lstStyle/>
                    <a:p>
                      <a:pPr marL="0" indent="0">
                        <a:buFont typeface="+mj-lt"/>
                        <a:buNone/>
                      </a:pPr>
                      <a:r>
                        <a:rPr lang="en-US" sz="2400" b="0" dirty="0"/>
                        <a:t>Introduction</a:t>
                      </a:r>
                    </a:p>
                  </a:txBody>
                  <a:tcPr/>
                </a:tc>
                <a:extLst>
                  <a:ext uri="{0D108BD9-81ED-4DB2-BD59-A6C34878D82A}">
                    <a16:rowId xmlns:a16="http://schemas.microsoft.com/office/drawing/2014/main" val="2370029621"/>
                  </a:ext>
                </a:extLst>
              </a:tr>
              <a:tr h="140033">
                <a:tc>
                  <a:txBody>
                    <a:bodyPr/>
                    <a:lstStyle/>
                    <a:p>
                      <a:pPr marL="0" indent="0">
                        <a:buFont typeface="+mj-lt"/>
                        <a:buNone/>
                      </a:pPr>
                      <a:r>
                        <a:rPr lang="en-US" sz="2400" b="0" dirty="0"/>
                        <a:t>Existing Work</a:t>
                      </a:r>
                    </a:p>
                  </a:txBody>
                  <a:tcPr/>
                </a:tc>
                <a:extLst>
                  <a:ext uri="{0D108BD9-81ED-4DB2-BD59-A6C34878D82A}">
                    <a16:rowId xmlns:a16="http://schemas.microsoft.com/office/drawing/2014/main" val="3922965590"/>
                  </a:ext>
                </a:extLst>
              </a:tr>
              <a:tr h="343146">
                <a:tc>
                  <a:txBody>
                    <a:bodyPr/>
                    <a:lstStyle/>
                    <a:p>
                      <a:pPr marL="0" indent="0">
                        <a:buFont typeface="+mj-lt"/>
                        <a:buNone/>
                      </a:pPr>
                      <a:r>
                        <a:rPr lang="en-US" sz="2400" b="0" dirty="0"/>
                        <a:t>Methodology</a:t>
                      </a:r>
                    </a:p>
                  </a:txBody>
                  <a:tcPr/>
                </a:tc>
                <a:extLst>
                  <a:ext uri="{0D108BD9-81ED-4DB2-BD59-A6C34878D82A}">
                    <a16:rowId xmlns:a16="http://schemas.microsoft.com/office/drawing/2014/main" val="4120445709"/>
                  </a:ext>
                </a:extLst>
              </a:tr>
              <a:tr h="343146">
                <a:tc>
                  <a:txBody>
                    <a:bodyPr/>
                    <a:lstStyle/>
                    <a:p>
                      <a:pPr marL="0" indent="0">
                        <a:buFont typeface="+mj-lt"/>
                        <a:buNone/>
                      </a:pPr>
                      <a:r>
                        <a:rPr lang="en-US" sz="2400" b="0" dirty="0"/>
                        <a:t>Results</a:t>
                      </a:r>
                    </a:p>
                  </a:txBody>
                  <a:tcPr/>
                </a:tc>
                <a:extLst>
                  <a:ext uri="{0D108BD9-81ED-4DB2-BD59-A6C34878D82A}">
                    <a16:rowId xmlns:a16="http://schemas.microsoft.com/office/drawing/2014/main" val="806565035"/>
                  </a:ext>
                </a:extLst>
              </a:tr>
              <a:tr h="343146">
                <a:tc>
                  <a:txBody>
                    <a:bodyPr/>
                    <a:lstStyle/>
                    <a:p>
                      <a:pPr marL="0" indent="0">
                        <a:buFont typeface="+mj-lt"/>
                        <a:buNone/>
                      </a:pPr>
                      <a:r>
                        <a:rPr lang="en-US" sz="2400" b="0" dirty="0"/>
                        <a:t>Discussion</a:t>
                      </a:r>
                    </a:p>
                  </a:txBody>
                  <a:tcPr/>
                </a:tc>
                <a:extLst>
                  <a:ext uri="{0D108BD9-81ED-4DB2-BD59-A6C34878D82A}">
                    <a16:rowId xmlns:a16="http://schemas.microsoft.com/office/drawing/2014/main" val="4059718772"/>
                  </a:ext>
                </a:extLst>
              </a:tr>
              <a:tr h="343146">
                <a:tc>
                  <a:txBody>
                    <a:bodyPr/>
                    <a:lstStyle/>
                    <a:p>
                      <a:pPr marL="0" indent="0">
                        <a:buFont typeface="+mj-lt"/>
                        <a:buNone/>
                      </a:pPr>
                      <a:r>
                        <a:rPr lang="en-US" sz="2400" b="0" dirty="0"/>
                        <a:t>Conclusion</a:t>
                      </a:r>
                    </a:p>
                  </a:txBody>
                  <a:tcPr/>
                </a:tc>
                <a:extLst>
                  <a:ext uri="{0D108BD9-81ED-4DB2-BD59-A6C34878D82A}">
                    <a16:rowId xmlns:a16="http://schemas.microsoft.com/office/drawing/2014/main" val="402569980"/>
                  </a:ext>
                </a:extLst>
              </a:tr>
              <a:tr h="343146">
                <a:tc>
                  <a:txBody>
                    <a:bodyPr/>
                    <a:lstStyle/>
                    <a:p>
                      <a:pPr marL="0" indent="0">
                        <a:buFont typeface="+mj-lt"/>
                        <a:buNone/>
                      </a:pPr>
                      <a:r>
                        <a:rPr lang="en-US" sz="2400" b="0" dirty="0"/>
                        <a:t>References/Bibliography</a:t>
                      </a:r>
                      <a:endParaRPr lang="en-US" sz="2400" dirty="0"/>
                    </a:p>
                  </a:txBody>
                  <a:tcPr/>
                </a:tc>
                <a:extLst>
                  <a:ext uri="{0D108BD9-81ED-4DB2-BD59-A6C34878D82A}">
                    <a16:rowId xmlns:a16="http://schemas.microsoft.com/office/drawing/2014/main" val="2340895515"/>
                  </a:ext>
                </a:extLst>
              </a:tr>
            </a:tbl>
          </a:graphicData>
        </a:graphic>
      </p:graphicFrame>
    </p:spTree>
    <p:extLst>
      <p:ext uri="{BB962C8B-B14F-4D97-AF65-F5344CB8AC3E}">
        <p14:creationId xmlns:p14="http://schemas.microsoft.com/office/powerpoint/2010/main" val="236426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err="1"/>
              <a:t>GridSearchCV</a:t>
            </a:r>
            <a:endParaRPr lang="en-US" dirty="0"/>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highlight>
                  <a:srgbClr val="00FF00"/>
                </a:highlight>
              </a:rPr>
              <a:t>Ensemble Learning</a:t>
            </a:r>
          </a:p>
          <a:p>
            <a:pPr marL="285750" indent="-285750">
              <a:buFont typeface="Arial" panose="020B0604020202020204" pitchFamily="34" charset="0"/>
              <a:buChar char="•"/>
            </a:pPr>
            <a:r>
              <a:rPr lang="en-CA" b="1" dirty="0">
                <a:highlight>
                  <a:srgbClr val="00FF00"/>
                </a:highlight>
              </a:rPr>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8E8675A-6D6F-4DEE-9A9A-206654555214}"/>
              </a:ext>
            </a:extLst>
          </p:cNvPr>
          <p:cNvPicPr>
            <a:picLocks noChangeAspect="1"/>
          </p:cNvPicPr>
          <p:nvPr/>
        </p:nvPicPr>
        <p:blipFill>
          <a:blip r:embed="rId3"/>
          <a:stretch>
            <a:fillRect/>
          </a:stretch>
        </p:blipFill>
        <p:spPr>
          <a:xfrm>
            <a:off x="4299674" y="1191140"/>
            <a:ext cx="7275901" cy="4406174"/>
          </a:xfrm>
          <a:prstGeom prst="rect">
            <a:avLst/>
          </a:prstGeom>
        </p:spPr>
      </p:pic>
    </p:spTree>
    <p:extLst>
      <p:ext uri="{BB962C8B-B14F-4D97-AF65-F5344CB8AC3E}">
        <p14:creationId xmlns:p14="http://schemas.microsoft.com/office/powerpoint/2010/main" val="131849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err="1"/>
              <a:t>GridSearchCV</a:t>
            </a:r>
            <a:endParaRPr lang="en-US" dirty="0"/>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highlight>
                  <a:srgbClr val="00FF00"/>
                </a:highlight>
              </a:rPr>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b="1" dirty="0">
                <a:highlight>
                  <a:srgbClr val="00FF00"/>
                </a:highlight>
              </a:rPr>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5A05D77-A35F-47C3-8FB7-2BFD735AC3E9}"/>
              </a:ext>
            </a:extLst>
          </p:cNvPr>
          <p:cNvPicPr>
            <a:picLocks noChangeAspect="1"/>
          </p:cNvPicPr>
          <p:nvPr/>
        </p:nvPicPr>
        <p:blipFill>
          <a:blip r:embed="rId3"/>
          <a:stretch>
            <a:fillRect/>
          </a:stretch>
        </p:blipFill>
        <p:spPr>
          <a:xfrm>
            <a:off x="4047082" y="1191139"/>
            <a:ext cx="7772317" cy="4616889"/>
          </a:xfrm>
          <a:prstGeom prst="rect">
            <a:avLst/>
          </a:prstGeom>
        </p:spPr>
      </p:pic>
    </p:spTree>
    <p:extLst>
      <p:ext uri="{BB962C8B-B14F-4D97-AF65-F5344CB8AC3E}">
        <p14:creationId xmlns:p14="http://schemas.microsoft.com/office/powerpoint/2010/main" val="1984575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err="1"/>
              <a:t>GridSearchCV</a:t>
            </a:r>
            <a:endParaRPr lang="en-US" dirty="0"/>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highlight>
                  <a:srgbClr val="00FF00"/>
                </a:highlight>
              </a:rPr>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b="1" dirty="0">
                <a:highlight>
                  <a:srgbClr val="00FF00"/>
                </a:highlight>
              </a:rPr>
              <a:t>Stacking</a:t>
            </a:r>
          </a:p>
          <a:p>
            <a:pPr marL="285750"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256DB421-5CFC-4C74-9EB2-BAF0CA45A8C1}"/>
              </a:ext>
            </a:extLst>
          </p:cNvPr>
          <p:cNvPicPr>
            <a:picLocks noChangeAspect="1"/>
          </p:cNvPicPr>
          <p:nvPr/>
        </p:nvPicPr>
        <p:blipFill>
          <a:blip r:embed="rId3"/>
          <a:stretch>
            <a:fillRect/>
          </a:stretch>
        </p:blipFill>
        <p:spPr>
          <a:xfrm>
            <a:off x="4160467" y="1191140"/>
            <a:ext cx="7505693" cy="4215177"/>
          </a:xfrm>
          <a:prstGeom prst="rect">
            <a:avLst/>
          </a:prstGeom>
        </p:spPr>
      </p:pic>
    </p:spTree>
    <p:extLst>
      <p:ext uri="{BB962C8B-B14F-4D97-AF65-F5344CB8AC3E}">
        <p14:creationId xmlns:p14="http://schemas.microsoft.com/office/powerpoint/2010/main" val="2370830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5" y="166051"/>
          <a:ext cx="3683250"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89">
                  <a:extLst>
                    <a:ext uri="{9D8B030D-6E8A-4147-A177-3AD203B41FA5}">
                      <a16:colId xmlns:a16="http://schemas.microsoft.com/office/drawing/2014/main" val="254575842"/>
                    </a:ext>
                  </a:extLst>
                </a:gridCol>
              </a:tblGrid>
              <a:tr h="224311">
                <a:tc gridSpan="2">
                  <a:txBody>
                    <a:bodyPr/>
                    <a:lstStyle/>
                    <a:p>
                      <a:r>
                        <a:rPr lang="en-US" sz="1600" dirty="0"/>
                        <a:t>3.5 – Model Evaluation &amp; Ensemble</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6" name="Group 5">
            <a:extLst>
              <a:ext uri="{FF2B5EF4-FFF2-40B4-BE49-F238E27FC236}">
                <a16:creationId xmlns:a16="http://schemas.microsoft.com/office/drawing/2014/main" id="{5D45AA65-10B6-4358-B9F7-E49AFB65C639}"/>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CD129A00-BDBC-42F1-8AE9-F630310B1D0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A0B21D-B323-4E57-9C9B-B141A17CBB8E}"/>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5BE54199-5056-4206-9567-25106075EC0D}"/>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5FA1F422-A882-446E-9925-1354E6C4A491}"/>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2" name="Rectangle: Rounded Corners 11">
                <a:extLst>
                  <a:ext uri="{FF2B5EF4-FFF2-40B4-BE49-F238E27FC236}">
                    <a16:creationId xmlns:a16="http://schemas.microsoft.com/office/drawing/2014/main" id="{613D24F3-4EBF-4742-BF90-DCA4FC78DD43}"/>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4" name="Rectangle: Rounded Corners 13">
                <a:extLst>
                  <a:ext uri="{FF2B5EF4-FFF2-40B4-BE49-F238E27FC236}">
                    <a16:creationId xmlns:a16="http://schemas.microsoft.com/office/drawing/2014/main" id="{5EBD8DE5-6864-43E9-9C9F-EB54FE331E81}"/>
                  </a:ext>
                </a:extLst>
              </p:cNvPr>
              <p:cNvSpPr/>
              <p:nvPr/>
            </p:nvSpPr>
            <p:spPr>
              <a:xfrm>
                <a:off x="57019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Evaluation and Ensemble</a:t>
                </a:r>
                <a:endParaRPr lang="en-CA" sz="1100" b="1" dirty="0">
                  <a:solidFill>
                    <a:schemeClr val="tx1"/>
                  </a:solidFill>
                </a:endParaRPr>
              </a:p>
            </p:txBody>
          </p:sp>
          <p:sp>
            <p:nvSpPr>
              <p:cNvPr id="15" name="Rectangle: Rounded Corners 14">
                <a:extLst>
                  <a:ext uri="{FF2B5EF4-FFF2-40B4-BE49-F238E27FC236}">
                    <a16:creationId xmlns:a16="http://schemas.microsoft.com/office/drawing/2014/main" id="{AA7C2BF6-D08E-4ADB-AC3B-DF2DC8C80590}"/>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EA1C7110-9C58-4AEC-8EB4-C0D57E786B16}"/>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fontScale="85000" lnSpcReduction="20000"/>
          </a:bodyPr>
          <a:lstStyle/>
          <a:p>
            <a:r>
              <a:rPr lang="en-US" b="1" u="sng" dirty="0"/>
              <a:t>Features Selected</a:t>
            </a:r>
            <a:endParaRPr lang="en-US" dirty="0"/>
          </a:p>
          <a:p>
            <a:pPr marL="285750" indent="-285750">
              <a:buFont typeface="Arial" panose="020B0604020202020204" pitchFamily="34" charset="0"/>
              <a:buChar char="•"/>
            </a:pPr>
            <a:r>
              <a:rPr lang="en-US" dirty="0"/>
              <a:t>Bag of Words</a:t>
            </a:r>
          </a:p>
          <a:p>
            <a:pPr marL="285750" indent="-285750">
              <a:buFont typeface="Arial" panose="020B0604020202020204" pitchFamily="34" charset="0"/>
              <a:buChar char="•"/>
            </a:pPr>
            <a:r>
              <a:rPr lang="en-US" dirty="0"/>
              <a:t>Univariate </a:t>
            </a:r>
            <a:r>
              <a:rPr lang="en-US" dirty="0" err="1"/>
              <a:t>SelectKBest</a:t>
            </a:r>
            <a:r>
              <a:rPr lang="en-US" dirty="0"/>
              <a:t> - chi2</a:t>
            </a:r>
            <a:endParaRPr lang="en-US" b="1" u="sng" dirty="0"/>
          </a:p>
          <a:p>
            <a:r>
              <a:rPr lang="en-US" b="1" u="sng" dirty="0"/>
              <a:t>Models Benchmark</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Multinomial Naïve Bayes</a:t>
            </a:r>
          </a:p>
          <a:p>
            <a:pPr marL="285750" indent="-285750">
              <a:buFont typeface="Arial" panose="020B0604020202020204" pitchFamily="34" charset="0"/>
              <a:buChar char="•"/>
            </a:pPr>
            <a:r>
              <a:rPr lang="en-US" dirty="0"/>
              <a:t>Random Forest Classifier</a:t>
            </a:r>
          </a:p>
          <a:p>
            <a:pPr marL="285750" indent="-285750">
              <a:buFont typeface="Arial" panose="020B0604020202020204" pitchFamily="34" charset="0"/>
              <a:buChar char="•"/>
            </a:pPr>
            <a:r>
              <a:rPr lang="en-US" dirty="0"/>
              <a:t>Linear SVC</a:t>
            </a:r>
          </a:p>
          <a:p>
            <a:r>
              <a:rPr lang="en-US" b="1" u="sng" dirty="0"/>
              <a:t>Optimized Parameters</a:t>
            </a:r>
          </a:p>
          <a:p>
            <a:pPr marL="285750" indent="-285750">
              <a:buFont typeface="Arial" panose="020B0604020202020204" pitchFamily="34" charset="0"/>
              <a:buChar char="•"/>
            </a:pPr>
            <a:r>
              <a:rPr lang="en-US" dirty="0" err="1"/>
              <a:t>GridSearchCV</a:t>
            </a:r>
            <a:endParaRPr lang="en-US" dirty="0"/>
          </a:p>
          <a:p>
            <a:r>
              <a:rPr lang="en-US" b="1" u="sng" dirty="0"/>
              <a:t>Learning Curves</a:t>
            </a:r>
          </a:p>
          <a:p>
            <a:pPr marL="285750" indent="-285750">
              <a:buFont typeface="Arial" panose="020B0604020202020204" pitchFamily="34" charset="0"/>
              <a:buChar char="•"/>
            </a:pPr>
            <a:r>
              <a:rPr lang="en-US" dirty="0"/>
              <a:t>F1-Score</a:t>
            </a:r>
          </a:p>
          <a:p>
            <a:pPr marL="285750" indent="-285750">
              <a:buFont typeface="Arial" panose="020B0604020202020204" pitchFamily="34" charset="0"/>
              <a:buChar char="•"/>
            </a:pPr>
            <a:r>
              <a:rPr lang="en-US" dirty="0"/>
              <a:t>Errors</a:t>
            </a:r>
          </a:p>
          <a:p>
            <a:r>
              <a:rPr lang="en-US" b="1" u="sng" dirty="0"/>
              <a:t>ROC Curves</a:t>
            </a:r>
          </a:p>
          <a:p>
            <a:pPr marL="285750" indent="-285750">
              <a:buFont typeface="Arial" panose="020B0604020202020204" pitchFamily="34" charset="0"/>
              <a:buChar char="•"/>
            </a:pPr>
            <a:r>
              <a:rPr lang="en-US" dirty="0"/>
              <a:t>AUC</a:t>
            </a:r>
          </a:p>
          <a:p>
            <a:r>
              <a:rPr lang="en-US" b="1" u="sng" dirty="0">
                <a:highlight>
                  <a:srgbClr val="00FF00"/>
                </a:highlight>
              </a:rPr>
              <a:t>Ensemble Learning</a:t>
            </a:r>
          </a:p>
          <a:p>
            <a:pPr marL="285750" indent="-285750">
              <a:buFont typeface="Arial" panose="020B0604020202020204" pitchFamily="34" charset="0"/>
              <a:buChar char="•"/>
            </a:pPr>
            <a:r>
              <a:rPr lang="en-CA" dirty="0"/>
              <a:t>Bagging</a:t>
            </a:r>
          </a:p>
          <a:p>
            <a:pPr marL="285750" indent="-285750">
              <a:buFont typeface="Arial" panose="020B0604020202020204" pitchFamily="34" charset="0"/>
              <a:buChar char="•"/>
            </a:pPr>
            <a:r>
              <a:rPr lang="en-CA" dirty="0"/>
              <a:t>Boosting</a:t>
            </a:r>
          </a:p>
          <a:p>
            <a:pPr marL="285750" indent="-285750">
              <a:buFont typeface="Arial" panose="020B0604020202020204" pitchFamily="34" charset="0"/>
              <a:buChar char="•"/>
            </a:pPr>
            <a:r>
              <a:rPr lang="en-CA" dirty="0"/>
              <a:t>Stacking</a:t>
            </a:r>
          </a:p>
          <a:p>
            <a:pPr marL="285750" indent="-285750">
              <a:buFont typeface="Arial" panose="020B0604020202020204" pitchFamily="34" charset="0"/>
              <a:buChar char="•"/>
            </a:pPr>
            <a:r>
              <a:rPr lang="en-CA" b="1" dirty="0">
                <a:highlight>
                  <a:srgbClr val="00FF00"/>
                </a:highlight>
              </a:rPr>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5FBF824-AC86-401B-890E-8547B74462AC}"/>
              </a:ext>
            </a:extLst>
          </p:cNvPr>
          <p:cNvPicPr>
            <a:picLocks noChangeAspect="1"/>
          </p:cNvPicPr>
          <p:nvPr/>
        </p:nvPicPr>
        <p:blipFill>
          <a:blip r:embed="rId3"/>
          <a:stretch>
            <a:fillRect/>
          </a:stretch>
        </p:blipFill>
        <p:spPr>
          <a:xfrm>
            <a:off x="4271979" y="1324491"/>
            <a:ext cx="7282669" cy="4034586"/>
          </a:xfrm>
          <a:prstGeom prst="rect">
            <a:avLst/>
          </a:prstGeom>
        </p:spPr>
      </p:pic>
    </p:spTree>
    <p:extLst>
      <p:ext uri="{BB962C8B-B14F-4D97-AF65-F5344CB8AC3E}">
        <p14:creationId xmlns:p14="http://schemas.microsoft.com/office/powerpoint/2010/main" val="3942674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4. Results</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1771644266"/>
              </p:ext>
            </p:extLst>
          </p:nvPr>
        </p:nvGraphicFramePr>
        <p:xfrm>
          <a:off x="838200" y="1818550"/>
          <a:ext cx="4559300" cy="2675967"/>
        </p:xfrm>
        <a:graphic>
          <a:graphicData uri="http://schemas.openxmlformats.org/drawingml/2006/table">
            <a:tbl>
              <a:tblPr firstRow="1" bandRow="1">
                <a:tableStyleId>{5C22544A-7EE6-4342-B048-85BDC9FD1C3A}</a:tableStyleId>
              </a:tblPr>
              <a:tblGrid>
                <a:gridCol w="4559300">
                  <a:extLst>
                    <a:ext uri="{9D8B030D-6E8A-4147-A177-3AD203B41FA5}">
                      <a16:colId xmlns:a16="http://schemas.microsoft.com/office/drawing/2014/main" val="3510288886"/>
                    </a:ext>
                  </a:extLst>
                </a:gridCol>
              </a:tblGrid>
              <a:tr h="38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Results</a:t>
                      </a:r>
                      <a:endParaRPr lang="en-CA" dirty="0"/>
                    </a:p>
                  </a:txBody>
                  <a:tcPr/>
                </a:tc>
                <a:extLst>
                  <a:ext uri="{0D108BD9-81ED-4DB2-BD59-A6C34878D82A}">
                    <a16:rowId xmlns:a16="http://schemas.microsoft.com/office/drawing/2014/main" val="2163894249"/>
                  </a:ext>
                </a:extLst>
              </a:tr>
              <a:tr h="382281">
                <a:tc>
                  <a:txBody>
                    <a:bodyPr/>
                    <a:lstStyle/>
                    <a:p>
                      <a:pPr marL="457200" lvl="1" indent="0">
                        <a:buFont typeface="+mj-lt"/>
                        <a:buNone/>
                      </a:pPr>
                      <a:r>
                        <a:rPr lang="en-US" dirty="0"/>
                        <a:t>1. Baseline Model Benchmarks</a:t>
                      </a:r>
                    </a:p>
                  </a:txBody>
                  <a:tcPr/>
                </a:tc>
                <a:extLst>
                  <a:ext uri="{0D108BD9-81ED-4DB2-BD59-A6C34878D82A}">
                    <a16:rowId xmlns:a16="http://schemas.microsoft.com/office/drawing/2014/main" val="2370029621"/>
                  </a:ext>
                </a:extLst>
              </a:tr>
              <a:tr h="382281">
                <a:tc>
                  <a:txBody>
                    <a:bodyPr/>
                    <a:lstStyle/>
                    <a:p>
                      <a:pPr marL="457200" lvl="1" indent="0">
                        <a:buFont typeface="+mj-lt"/>
                        <a:buNone/>
                      </a:pPr>
                      <a:r>
                        <a:rPr lang="en-US" dirty="0"/>
                        <a:t>2. Hyperparameter Tuning Benchmarks</a:t>
                      </a:r>
                    </a:p>
                  </a:txBody>
                  <a:tcPr/>
                </a:tc>
                <a:extLst>
                  <a:ext uri="{0D108BD9-81ED-4DB2-BD59-A6C34878D82A}">
                    <a16:rowId xmlns:a16="http://schemas.microsoft.com/office/drawing/2014/main" val="290407873"/>
                  </a:ext>
                </a:extLst>
              </a:tr>
              <a:tr h="382281">
                <a:tc>
                  <a:txBody>
                    <a:bodyPr/>
                    <a:lstStyle/>
                    <a:p>
                      <a:pPr marL="457200" lvl="1" indent="0">
                        <a:buFont typeface="+mj-lt"/>
                        <a:buNone/>
                      </a:pPr>
                      <a:r>
                        <a:rPr lang="en-US" dirty="0"/>
                        <a:t>3. Learning Curves</a:t>
                      </a:r>
                    </a:p>
                  </a:txBody>
                  <a:tcPr/>
                </a:tc>
                <a:extLst>
                  <a:ext uri="{0D108BD9-81ED-4DB2-BD59-A6C34878D82A}">
                    <a16:rowId xmlns:a16="http://schemas.microsoft.com/office/drawing/2014/main" val="3217706150"/>
                  </a:ext>
                </a:extLst>
              </a:tr>
              <a:tr h="382281">
                <a:tc>
                  <a:txBody>
                    <a:bodyPr/>
                    <a:lstStyle/>
                    <a:p>
                      <a:pPr marL="457200" lvl="1" indent="0">
                        <a:buFont typeface="+mj-lt"/>
                        <a:buNone/>
                      </a:pPr>
                      <a:r>
                        <a:rPr lang="en-US" dirty="0"/>
                        <a:t>4. ROC Curve / AUC</a:t>
                      </a:r>
                    </a:p>
                  </a:txBody>
                  <a:tcPr/>
                </a:tc>
                <a:extLst>
                  <a:ext uri="{0D108BD9-81ED-4DB2-BD59-A6C34878D82A}">
                    <a16:rowId xmlns:a16="http://schemas.microsoft.com/office/drawing/2014/main" val="1885917739"/>
                  </a:ext>
                </a:extLst>
              </a:tr>
              <a:tr h="382281">
                <a:tc>
                  <a:txBody>
                    <a:bodyPr/>
                    <a:lstStyle/>
                    <a:p>
                      <a:pPr marL="457200" lvl="1" indent="0">
                        <a:buFont typeface="+mj-lt"/>
                        <a:buNone/>
                      </a:pPr>
                      <a:r>
                        <a:rPr lang="en-US" dirty="0"/>
                        <a:t>5. Ensemble Learning Benchmarks</a:t>
                      </a:r>
                    </a:p>
                  </a:txBody>
                  <a:tcPr/>
                </a:tc>
                <a:extLst>
                  <a:ext uri="{0D108BD9-81ED-4DB2-BD59-A6C34878D82A}">
                    <a16:rowId xmlns:a16="http://schemas.microsoft.com/office/drawing/2014/main" val="843997550"/>
                  </a:ext>
                </a:extLst>
              </a:tr>
              <a:tr h="382281">
                <a:tc>
                  <a:txBody>
                    <a:bodyPr/>
                    <a:lstStyle/>
                    <a:p>
                      <a:pPr marL="457200" lvl="1" indent="0">
                        <a:buFont typeface="+mj-lt"/>
                        <a:buNone/>
                      </a:pPr>
                      <a:r>
                        <a:rPr lang="en-US" dirty="0"/>
                        <a:t>6. Overall Benchmarks</a:t>
                      </a:r>
                    </a:p>
                  </a:txBody>
                  <a:tcPr/>
                </a:tc>
                <a:extLst>
                  <a:ext uri="{0D108BD9-81ED-4DB2-BD59-A6C34878D82A}">
                    <a16:rowId xmlns:a16="http://schemas.microsoft.com/office/drawing/2014/main" val="1614653514"/>
                  </a:ext>
                </a:extLst>
              </a:tr>
            </a:tbl>
          </a:graphicData>
        </a:graphic>
      </p:graphicFrame>
    </p:spTree>
    <p:extLst>
      <p:ext uri="{BB962C8B-B14F-4D97-AF65-F5344CB8AC3E}">
        <p14:creationId xmlns:p14="http://schemas.microsoft.com/office/powerpoint/2010/main" val="2255093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631767232"/>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b="1"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92FFD43A-DB46-41F6-9AAC-059A6A5428A5}"/>
              </a:ext>
            </a:extLst>
          </p:cNvPr>
          <p:cNvPicPr>
            <a:picLocks noChangeAspect="1"/>
          </p:cNvPicPr>
          <p:nvPr/>
        </p:nvPicPr>
        <p:blipFill>
          <a:blip r:embed="rId2"/>
          <a:stretch>
            <a:fillRect/>
          </a:stretch>
        </p:blipFill>
        <p:spPr>
          <a:xfrm>
            <a:off x="4057208" y="1191140"/>
            <a:ext cx="7753792" cy="1951457"/>
          </a:xfrm>
          <a:prstGeom prst="rect">
            <a:avLst/>
          </a:prstGeom>
        </p:spPr>
      </p:pic>
      <p:sp>
        <p:nvSpPr>
          <p:cNvPr id="20" name="TextBox 19">
            <a:extLst>
              <a:ext uri="{FF2B5EF4-FFF2-40B4-BE49-F238E27FC236}">
                <a16:creationId xmlns:a16="http://schemas.microsoft.com/office/drawing/2014/main" id="{5F989D0D-201A-4577-AE2F-DE52E820649A}"/>
              </a:ext>
            </a:extLst>
          </p:cNvPr>
          <p:cNvSpPr txBox="1"/>
          <p:nvPr/>
        </p:nvSpPr>
        <p:spPr>
          <a:xfrm>
            <a:off x="4076137" y="3108197"/>
            <a:ext cx="7042774" cy="351138"/>
          </a:xfrm>
          <a:prstGeom prst="rect">
            <a:avLst/>
          </a:prstGeom>
          <a:solidFill>
            <a:schemeClr val="bg1"/>
          </a:solidFill>
        </p:spPr>
        <p:txBody>
          <a:bodyPr wrap="square" rtlCol="0">
            <a:noAutofit/>
          </a:bodyPr>
          <a:lstStyle/>
          <a:p>
            <a:r>
              <a:rPr lang="en-US" dirty="0"/>
              <a:t>Baseline Models Benchmarks</a:t>
            </a:r>
            <a:endParaRPr lang="en-CA" dirty="0"/>
          </a:p>
        </p:txBody>
      </p:sp>
    </p:spTree>
    <p:extLst>
      <p:ext uri="{BB962C8B-B14F-4D97-AF65-F5344CB8AC3E}">
        <p14:creationId xmlns:p14="http://schemas.microsoft.com/office/powerpoint/2010/main" val="3946750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b="1" dirty="0"/>
              <a:t>Feature Optimized Models Benchmarks</a:t>
            </a:r>
            <a:endParaRPr lang="en-CA" b="1"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26C95495-08E4-436E-A256-50B4F36C06E1}"/>
              </a:ext>
            </a:extLst>
          </p:cNvPr>
          <p:cNvPicPr>
            <a:picLocks noChangeAspect="1"/>
          </p:cNvPicPr>
          <p:nvPr/>
        </p:nvPicPr>
        <p:blipFill>
          <a:blip r:embed="rId2"/>
          <a:stretch>
            <a:fillRect/>
          </a:stretch>
        </p:blipFill>
        <p:spPr>
          <a:xfrm>
            <a:off x="5286043" y="3333357"/>
            <a:ext cx="4328106" cy="28362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C7595CE-54D7-4CF7-B7E1-0E0EF56A8F07}"/>
              </a:ext>
            </a:extLst>
          </p:cNvPr>
          <p:cNvPicPr>
            <a:picLocks noChangeAspect="1"/>
          </p:cNvPicPr>
          <p:nvPr/>
        </p:nvPicPr>
        <p:blipFill>
          <a:blip r:embed="rId3"/>
          <a:stretch>
            <a:fillRect/>
          </a:stretch>
        </p:blipFill>
        <p:spPr>
          <a:xfrm>
            <a:off x="4107826" y="1191140"/>
            <a:ext cx="7042774" cy="1804932"/>
          </a:xfrm>
          <a:prstGeom prst="rect">
            <a:avLst/>
          </a:prstGeom>
        </p:spPr>
      </p:pic>
      <p:sp>
        <p:nvSpPr>
          <p:cNvPr id="18" name="TextBox 17">
            <a:extLst>
              <a:ext uri="{FF2B5EF4-FFF2-40B4-BE49-F238E27FC236}">
                <a16:creationId xmlns:a16="http://schemas.microsoft.com/office/drawing/2014/main" id="{1FCAB627-7FC1-4296-B4B0-72C422C98C93}"/>
              </a:ext>
            </a:extLst>
          </p:cNvPr>
          <p:cNvSpPr txBox="1"/>
          <p:nvPr/>
        </p:nvSpPr>
        <p:spPr>
          <a:xfrm>
            <a:off x="4470378" y="6175515"/>
            <a:ext cx="6934493" cy="351138"/>
          </a:xfrm>
          <a:prstGeom prst="rect">
            <a:avLst/>
          </a:prstGeom>
          <a:solidFill>
            <a:schemeClr val="bg1"/>
          </a:solidFill>
        </p:spPr>
        <p:txBody>
          <a:bodyPr wrap="square" rtlCol="0">
            <a:noAutofit/>
          </a:bodyPr>
          <a:lstStyle/>
          <a:p>
            <a:r>
              <a:rPr lang="en-US" dirty="0"/>
              <a:t>Comparison of Baseline and Feature Optimized Models Benchmarks.</a:t>
            </a:r>
            <a:endParaRPr lang="en-CA" dirty="0"/>
          </a:p>
        </p:txBody>
      </p:sp>
      <p:sp>
        <p:nvSpPr>
          <p:cNvPr id="20" name="TextBox 19">
            <a:extLst>
              <a:ext uri="{FF2B5EF4-FFF2-40B4-BE49-F238E27FC236}">
                <a16:creationId xmlns:a16="http://schemas.microsoft.com/office/drawing/2014/main" id="{D2D854C3-709E-47A5-90E3-611F07A21BC5}"/>
              </a:ext>
            </a:extLst>
          </p:cNvPr>
          <p:cNvSpPr txBox="1"/>
          <p:nvPr/>
        </p:nvSpPr>
        <p:spPr>
          <a:xfrm>
            <a:off x="4107825" y="2961672"/>
            <a:ext cx="7042774" cy="351138"/>
          </a:xfrm>
          <a:prstGeom prst="rect">
            <a:avLst/>
          </a:prstGeom>
          <a:solidFill>
            <a:schemeClr val="bg1"/>
          </a:solidFill>
        </p:spPr>
        <p:txBody>
          <a:bodyPr wrap="square" rtlCol="0">
            <a:noAutofit/>
          </a:bodyPr>
          <a:lstStyle/>
          <a:p>
            <a:pPr algn="ctr"/>
            <a:r>
              <a:rPr lang="en-US" dirty="0"/>
              <a:t>Feature Optimized Models Benchmarks</a:t>
            </a:r>
            <a:endParaRPr lang="en-CA" dirty="0"/>
          </a:p>
        </p:txBody>
      </p:sp>
    </p:spTree>
    <p:extLst>
      <p:ext uri="{BB962C8B-B14F-4D97-AF65-F5344CB8AC3E}">
        <p14:creationId xmlns:p14="http://schemas.microsoft.com/office/powerpoint/2010/main" val="2295189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7B3102C-2B8D-4AB9-ABD3-96395372C4EC}"/>
              </a:ext>
            </a:extLst>
          </p:cNvPr>
          <p:cNvSpPr txBox="1"/>
          <p:nvPr/>
        </p:nvSpPr>
        <p:spPr>
          <a:xfrm>
            <a:off x="4095434" y="6245191"/>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18" name="TextBox 17">
            <a:extLst>
              <a:ext uri="{FF2B5EF4-FFF2-40B4-BE49-F238E27FC236}">
                <a16:creationId xmlns:a16="http://schemas.microsoft.com/office/drawing/2014/main" id="{B5567B30-1C6F-49B8-B25D-CC99D30CBA4A}"/>
              </a:ext>
            </a:extLst>
          </p:cNvPr>
          <p:cNvSpPr txBox="1"/>
          <p:nvPr/>
        </p:nvSpPr>
        <p:spPr>
          <a:xfrm>
            <a:off x="4078392" y="2887790"/>
            <a:ext cx="7854325" cy="351138"/>
          </a:xfrm>
          <a:prstGeom prst="rect">
            <a:avLst/>
          </a:prstGeom>
          <a:solidFill>
            <a:schemeClr val="bg1"/>
          </a:solidFill>
        </p:spPr>
        <p:txBody>
          <a:bodyPr wrap="square" rtlCol="0">
            <a:noAutofit/>
          </a:bodyPr>
          <a:lstStyle/>
          <a:p>
            <a:pPr algn="ctr"/>
            <a:r>
              <a:rPr lang="en-US" dirty="0"/>
              <a:t>Hyperparameters Tuned Benchmarks</a:t>
            </a:r>
            <a:endParaRPr lang="en-CA" dirty="0"/>
          </a:p>
        </p:txBody>
      </p:sp>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b="1" dirty="0"/>
              <a:t>Hyperparameter Tuned Benchmarks</a:t>
            </a:r>
            <a:endParaRPr lang="en-CA" b="1" dirty="0"/>
          </a:p>
          <a:p>
            <a:pPr marL="742950" lvl="1" indent="-285750" fontAlgn="t">
              <a:buFont typeface="Arial" panose="020B0604020202020204" pitchFamily="34" charset="0"/>
              <a:buChar char="•"/>
            </a:pPr>
            <a:r>
              <a:rPr lang="en-US" b="1" dirty="0"/>
              <a:t>Learning Curves</a:t>
            </a:r>
            <a:endParaRPr lang="en-CA" b="1" dirty="0"/>
          </a:p>
          <a:p>
            <a:pPr marL="742950" lvl="1" indent="-285750" fontAlgn="t">
              <a:buFont typeface="Arial" panose="020B0604020202020204" pitchFamily="34" charset="0"/>
              <a:buChar char="•"/>
            </a:pPr>
            <a:r>
              <a:rPr lang="en-US" b="1" dirty="0"/>
              <a:t>ROC Curves / AUC</a:t>
            </a:r>
            <a:endParaRPr lang="en-CA" b="1"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9EEF0B73-4006-40E3-8043-335C2BC5866D}"/>
              </a:ext>
            </a:extLst>
          </p:cNvPr>
          <p:cNvPicPr>
            <a:picLocks noChangeAspect="1"/>
          </p:cNvPicPr>
          <p:nvPr/>
        </p:nvPicPr>
        <p:blipFill>
          <a:blip r:embed="rId2"/>
          <a:stretch>
            <a:fillRect/>
          </a:stretch>
        </p:blipFill>
        <p:spPr>
          <a:xfrm>
            <a:off x="4383612" y="1122815"/>
            <a:ext cx="7276139" cy="1873759"/>
          </a:xfrm>
          <a:prstGeom prst="rect">
            <a:avLst/>
          </a:prstGeom>
        </p:spPr>
      </p:pic>
      <p:pic>
        <p:nvPicPr>
          <p:cNvPr id="4" name="Picture 3">
            <a:extLst>
              <a:ext uri="{FF2B5EF4-FFF2-40B4-BE49-F238E27FC236}">
                <a16:creationId xmlns:a16="http://schemas.microsoft.com/office/drawing/2014/main" id="{B492C4DA-467D-47D4-B30D-29CF2E4067E7}"/>
              </a:ext>
            </a:extLst>
          </p:cNvPr>
          <p:cNvPicPr>
            <a:picLocks noChangeAspect="1"/>
          </p:cNvPicPr>
          <p:nvPr/>
        </p:nvPicPr>
        <p:blipFill>
          <a:blip r:embed="rId3"/>
          <a:stretch>
            <a:fillRect/>
          </a:stretch>
        </p:blipFill>
        <p:spPr>
          <a:xfrm>
            <a:off x="4078392" y="3334377"/>
            <a:ext cx="3108646" cy="3000031"/>
          </a:xfrm>
          <a:prstGeom prst="rect">
            <a:avLst/>
          </a:prstGeom>
        </p:spPr>
      </p:pic>
      <p:pic>
        <p:nvPicPr>
          <p:cNvPr id="6" name="Picture 5">
            <a:extLst>
              <a:ext uri="{FF2B5EF4-FFF2-40B4-BE49-F238E27FC236}">
                <a16:creationId xmlns:a16="http://schemas.microsoft.com/office/drawing/2014/main" id="{64848AD0-F5D9-47F9-9DFA-A8D61D16F30E}"/>
              </a:ext>
            </a:extLst>
          </p:cNvPr>
          <p:cNvPicPr>
            <a:picLocks noChangeAspect="1"/>
          </p:cNvPicPr>
          <p:nvPr/>
        </p:nvPicPr>
        <p:blipFill>
          <a:blip r:embed="rId4"/>
          <a:stretch>
            <a:fillRect/>
          </a:stretch>
        </p:blipFill>
        <p:spPr>
          <a:xfrm>
            <a:off x="8023976" y="3238928"/>
            <a:ext cx="3787770" cy="3101975"/>
          </a:xfrm>
          <a:prstGeom prst="rect">
            <a:avLst/>
          </a:prstGeom>
        </p:spPr>
      </p:pic>
      <p:sp>
        <p:nvSpPr>
          <p:cNvPr id="22" name="TextBox 21">
            <a:extLst>
              <a:ext uri="{FF2B5EF4-FFF2-40B4-BE49-F238E27FC236}">
                <a16:creationId xmlns:a16="http://schemas.microsoft.com/office/drawing/2014/main" id="{DC8B90B5-BC15-485C-BD4C-0F350A45B24B}"/>
              </a:ext>
            </a:extLst>
          </p:cNvPr>
          <p:cNvSpPr txBox="1"/>
          <p:nvPr/>
        </p:nvSpPr>
        <p:spPr>
          <a:xfrm>
            <a:off x="8021681" y="6297406"/>
            <a:ext cx="3787770" cy="285851"/>
          </a:xfrm>
          <a:prstGeom prst="rect">
            <a:avLst/>
          </a:prstGeom>
          <a:solidFill>
            <a:schemeClr val="bg1"/>
          </a:solidFill>
        </p:spPr>
        <p:txBody>
          <a:bodyPr wrap="square" rtlCol="0">
            <a:normAutofit fontScale="85000" lnSpcReduction="20000"/>
          </a:bodyPr>
          <a:lstStyle/>
          <a:p>
            <a:pPr algn="ctr"/>
            <a:r>
              <a:rPr lang="en-US" dirty="0"/>
              <a:t>ROC Curves / AUC</a:t>
            </a:r>
            <a:endParaRPr lang="en-CA" dirty="0"/>
          </a:p>
        </p:txBody>
      </p:sp>
    </p:spTree>
    <p:extLst>
      <p:ext uri="{BB962C8B-B14F-4D97-AF65-F5344CB8AC3E}">
        <p14:creationId xmlns:p14="http://schemas.microsoft.com/office/powerpoint/2010/main" val="202471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Bagging Ensemble Learning Benchmarks</a:t>
            </a:r>
            <a:endParaRPr lang="en-CA" dirty="0"/>
          </a:p>
        </p:txBody>
      </p:sp>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b="1" dirty="0"/>
              <a:t>Bagging Ensemble Learning Benchmarks</a:t>
            </a:r>
          </a:p>
          <a:p>
            <a:pPr marL="742950" lvl="1" indent="-285750" fontAlgn="t">
              <a:buFont typeface="Arial" panose="020B0604020202020204" pitchFamily="34" charset="0"/>
              <a:buChar char="•"/>
            </a:pPr>
            <a:r>
              <a:rPr lang="en-US" b="1" dirty="0"/>
              <a:t>Training / Testing Errors</a:t>
            </a:r>
          </a:p>
          <a:p>
            <a:pPr marL="742950" lvl="1" indent="-285750" fontAlgn="t">
              <a:buFont typeface="Arial" panose="020B0604020202020204" pitchFamily="34" charset="0"/>
              <a:buChar char="•"/>
            </a:pPr>
            <a:r>
              <a:rPr lang="en-US" b="1" dirty="0"/>
              <a:t>F1-Score by Ensemble Size</a:t>
            </a:r>
            <a:endParaRPr lang="en-CA" b="1"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3" name="Picture 2">
            <a:extLst>
              <a:ext uri="{FF2B5EF4-FFF2-40B4-BE49-F238E27FC236}">
                <a16:creationId xmlns:a16="http://schemas.microsoft.com/office/drawing/2014/main" id="{9D36DF00-76F4-4C85-9B0A-AD88A8BAE6E7}"/>
              </a:ext>
            </a:extLst>
          </p:cNvPr>
          <p:cNvPicPr>
            <a:picLocks noChangeAspect="1"/>
          </p:cNvPicPr>
          <p:nvPr/>
        </p:nvPicPr>
        <p:blipFill>
          <a:blip r:embed="rId3"/>
          <a:stretch>
            <a:fillRect/>
          </a:stretch>
        </p:blipFill>
        <p:spPr>
          <a:xfrm>
            <a:off x="4055523" y="2818596"/>
            <a:ext cx="3666029" cy="3545759"/>
          </a:xfrm>
          <a:prstGeom prst="rect">
            <a:avLst/>
          </a:prstGeom>
        </p:spPr>
      </p:pic>
      <p:pic>
        <p:nvPicPr>
          <p:cNvPr id="7" name="Picture 6">
            <a:extLst>
              <a:ext uri="{FF2B5EF4-FFF2-40B4-BE49-F238E27FC236}">
                <a16:creationId xmlns:a16="http://schemas.microsoft.com/office/drawing/2014/main" id="{1F5EAF5D-4179-4516-A3F2-3FA4040E477A}"/>
              </a:ext>
            </a:extLst>
          </p:cNvPr>
          <p:cNvPicPr>
            <a:picLocks noChangeAspect="1"/>
          </p:cNvPicPr>
          <p:nvPr/>
        </p:nvPicPr>
        <p:blipFill>
          <a:blip r:embed="rId4"/>
          <a:stretch>
            <a:fillRect/>
          </a:stretch>
        </p:blipFill>
        <p:spPr>
          <a:xfrm>
            <a:off x="8080403" y="2818596"/>
            <a:ext cx="3670327" cy="3545759"/>
          </a:xfrm>
          <a:prstGeom prst="rect">
            <a:avLst/>
          </a:prstGeom>
        </p:spPr>
      </p:pic>
      <p:pic>
        <p:nvPicPr>
          <p:cNvPr id="21" name="Picture 20">
            <a:extLst>
              <a:ext uri="{FF2B5EF4-FFF2-40B4-BE49-F238E27FC236}">
                <a16:creationId xmlns:a16="http://schemas.microsoft.com/office/drawing/2014/main" id="{029B6A71-A87C-4E13-AF22-6D8DD931B7D9}"/>
              </a:ext>
            </a:extLst>
          </p:cNvPr>
          <p:cNvPicPr>
            <a:picLocks noChangeAspect="1"/>
          </p:cNvPicPr>
          <p:nvPr/>
        </p:nvPicPr>
        <p:blipFill>
          <a:blip r:embed="rId5"/>
          <a:stretch>
            <a:fillRect/>
          </a:stretch>
        </p:blipFill>
        <p:spPr>
          <a:xfrm>
            <a:off x="3989512" y="1091711"/>
            <a:ext cx="7896225" cy="1495425"/>
          </a:xfrm>
          <a:prstGeom prst="rect">
            <a:avLst/>
          </a:prstGeom>
        </p:spPr>
      </p:pic>
    </p:spTree>
    <p:extLst>
      <p:ext uri="{BB962C8B-B14F-4D97-AF65-F5344CB8AC3E}">
        <p14:creationId xmlns:p14="http://schemas.microsoft.com/office/powerpoint/2010/main" val="2025922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Boosting Ensemble Learning Benchmarks</a:t>
            </a:r>
            <a:endParaRPr lang="en-CA" dirty="0"/>
          </a:p>
        </p:txBody>
      </p:sp>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t>Boosting Ensemble Learning Benchmarks</a:t>
            </a:r>
          </a:p>
          <a:p>
            <a:pPr marL="742950" lvl="1" indent="-285750" fontAlgn="t">
              <a:buFont typeface="Arial" panose="020B0604020202020204" pitchFamily="34" charset="0"/>
              <a:buChar char="•"/>
            </a:pPr>
            <a:r>
              <a:rPr lang="en-US" b="1" dirty="0"/>
              <a:t>Training / Testing Errors</a:t>
            </a:r>
          </a:p>
          <a:p>
            <a:pPr marL="742950" lvl="1" indent="-285750" fontAlgn="t">
              <a:buFont typeface="Arial" panose="020B0604020202020204" pitchFamily="34" charset="0"/>
              <a:buChar char="•"/>
            </a:pPr>
            <a:r>
              <a:rPr lang="en-US" b="1" dirty="0"/>
              <a:t>F1-Score by Ensemble Size</a:t>
            </a:r>
            <a:endParaRPr lang="en-CA" b="1"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2" name="Picture 1">
            <a:extLst>
              <a:ext uri="{FF2B5EF4-FFF2-40B4-BE49-F238E27FC236}">
                <a16:creationId xmlns:a16="http://schemas.microsoft.com/office/drawing/2014/main" id="{0E2C51AF-034A-42A7-8F1F-EB2C9D729967}"/>
              </a:ext>
            </a:extLst>
          </p:cNvPr>
          <p:cNvPicPr>
            <a:picLocks noChangeAspect="1"/>
          </p:cNvPicPr>
          <p:nvPr/>
        </p:nvPicPr>
        <p:blipFill>
          <a:blip r:embed="rId3"/>
          <a:stretch>
            <a:fillRect/>
          </a:stretch>
        </p:blipFill>
        <p:spPr>
          <a:xfrm>
            <a:off x="4036492" y="1068820"/>
            <a:ext cx="7896225" cy="1447800"/>
          </a:xfrm>
          <a:prstGeom prst="rect">
            <a:avLst/>
          </a:prstGeom>
        </p:spPr>
      </p:pic>
      <p:pic>
        <p:nvPicPr>
          <p:cNvPr id="4" name="Picture 3">
            <a:extLst>
              <a:ext uri="{FF2B5EF4-FFF2-40B4-BE49-F238E27FC236}">
                <a16:creationId xmlns:a16="http://schemas.microsoft.com/office/drawing/2014/main" id="{F516F1F3-9D00-40F6-A4E1-E8C13230EA18}"/>
              </a:ext>
            </a:extLst>
          </p:cNvPr>
          <p:cNvPicPr>
            <a:picLocks noChangeAspect="1"/>
          </p:cNvPicPr>
          <p:nvPr/>
        </p:nvPicPr>
        <p:blipFill>
          <a:blip r:embed="rId4"/>
          <a:stretch>
            <a:fillRect/>
          </a:stretch>
        </p:blipFill>
        <p:spPr>
          <a:xfrm>
            <a:off x="4079408" y="2856096"/>
            <a:ext cx="3630395" cy="3545760"/>
          </a:xfrm>
          <a:prstGeom prst="rect">
            <a:avLst/>
          </a:prstGeom>
        </p:spPr>
      </p:pic>
      <p:pic>
        <p:nvPicPr>
          <p:cNvPr id="6" name="Picture 5">
            <a:extLst>
              <a:ext uri="{FF2B5EF4-FFF2-40B4-BE49-F238E27FC236}">
                <a16:creationId xmlns:a16="http://schemas.microsoft.com/office/drawing/2014/main" id="{ACDFEE23-7D93-4A47-9563-C3F9C7D95885}"/>
              </a:ext>
            </a:extLst>
          </p:cNvPr>
          <p:cNvPicPr>
            <a:picLocks noChangeAspect="1"/>
          </p:cNvPicPr>
          <p:nvPr/>
        </p:nvPicPr>
        <p:blipFill>
          <a:blip r:embed="rId5"/>
          <a:stretch>
            <a:fillRect/>
          </a:stretch>
        </p:blipFill>
        <p:spPr>
          <a:xfrm>
            <a:off x="8291706" y="2971800"/>
            <a:ext cx="3511741" cy="3392555"/>
          </a:xfrm>
          <a:prstGeom prst="rect">
            <a:avLst/>
          </a:prstGeom>
        </p:spPr>
      </p:pic>
    </p:spTree>
    <p:extLst>
      <p:ext uri="{BB962C8B-B14F-4D97-AF65-F5344CB8AC3E}">
        <p14:creationId xmlns:p14="http://schemas.microsoft.com/office/powerpoint/2010/main" val="238766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76B4393F-1B0F-4349-AE91-63973CC5D452}"/>
              </a:ext>
            </a:extLst>
          </p:cNvPr>
          <p:cNvGraphicFramePr>
            <a:graphicFrameLocks noGrp="1"/>
          </p:cNvGraphicFramePr>
          <p:nvPr>
            <p:ph sz="quarter" idx="4"/>
          </p:nvPr>
        </p:nvGraphicFramePr>
        <p:xfrm>
          <a:off x="6096000" y="2093119"/>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1. Introduction</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2052484924"/>
              </p:ext>
            </p:extLst>
          </p:nvPr>
        </p:nvGraphicFramePr>
        <p:xfrm>
          <a:off x="838200" y="1482387"/>
          <a:ext cx="4070684" cy="4507819"/>
        </p:xfrm>
        <a:graphic>
          <a:graphicData uri="http://schemas.openxmlformats.org/drawingml/2006/table">
            <a:tbl>
              <a:tblPr firstRow="1" bandRow="1">
                <a:tableStyleId>{5C22544A-7EE6-4342-B048-85BDC9FD1C3A}</a:tableStyleId>
              </a:tblPr>
              <a:tblGrid>
                <a:gridCol w="4070684">
                  <a:extLst>
                    <a:ext uri="{9D8B030D-6E8A-4147-A177-3AD203B41FA5}">
                      <a16:colId xmlns:a16="http://schemas.microsoft.com/office/drawing/2014/main" val="3510288886"/>
                    </a:ext>
                  </a:extLst>
                </a:gridCol>
              </a:tblGrid>
              <a:tr h="41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Definition: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Conversation Identification</a:t>
                      </a:r>
                      <a:endParaRPr lang="en-CA" sz="2000" dirty="0"/>
                    </a:p>
                  </a:txBody>
                  <a:tcPr/>
                </a:tc>
                <a:extLst>
                  <a:ext uri="{0D108BD9-81ED-4DB2-BD59-A6C34878D82A}">
                    <a16:rowId xmlns:a16="http://schemas.microsoft.com/office/drawing/2014/main" val="2163894249"/>
                  </a:ext>
                </a:extLst>
              </a:tr>
              <a:tr h="1032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we will examine is a supervised multi-class text classification problem.  </a:t>
                      </a:r>
                    </a:p>
                  </a:txBody>
                  <a:tcPr/>
                </a:tc>
                <a:extLst>
                  <a:ext uri="{0D108BD9-81ED-4DB2-BD59-A6C34878D82A}">
                    <a16:rowId xmlns:a16="http://schemas.microsoft.com/office/drawing/2014/main" val="2370029621"/>
                  </a:ext>
                </a:extLst>
              </a:tr>
              <a:tr h="7225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Goal:</a:t>
                      </a:r>
                      <a:r>
                        <a:rPr lang="en-US" dirty="0"/>
                        <a:t>  </a:t>
                      </a:r>
                      <a:r>
                        <a:rPr lang="en-US" i="1" dirty="0"/>
                        <a:t>The goal is to investigate which supervised machine learning methods will give the best results in classifying the texts from our dataset into the pre-defined categories.</a:t>
                      </a:r>
                    </a:p>
                  </a:txBody>
                  <a:tcPr/>
                </a:tc>
                <a:extLst>
                  <a:ext uri="{0D108BD9-81ED-4DB2-BD59-A6C34878D82A}">
                    <a16:rowId xmlns:a16="http://schemas.microsoft.com/office/drawing/2014/main" val="3922965590"/>
                  </a:ext>
                </a:extLst>
              </a:tr>
              <a:tr h="1341950">
                <a:tc>
                  <a:txBody>
                    <a:bodyPr/>
                    <a:lstStyle/>
                    <a:p>
                      <a:pPr marL="285750" lvl="0" indent="-285750">
                        <a:buFont typeface="Arial" panose="020B0604020202020204" pitchFamily="34" charset="0"/>
                        <a:buChar char="•"/>
                      </a:pPr>
                      <a:r>
                        <a:rPr lang="en-US" b="1" dirty="0"/>
                        <a:t>Input:</a:t>
                      </a:r>
                      <a:r>
                        <a:rPr lang="en-US" dirty="0"/>
                        <a:t> conversation dialogue text and labels</a:t>
                      </a:r>
                    </a:p>
                    <a:p>
                      <a:pPr marL="285750" lvl="0" indent="-285750">
                        <a:buFont typeface="Arial" panose="020B0604020202020204" pitchFamily="34" charset="0"/>
                        <a:buChar char="•"/>
                      </a:pPr>
                      <a:r>
                        <a:rPr lang="en-US" b="1" dirty="0"/>
                        <a:t>Output:</a:t>
                      </a:r>
                      <a:r>
                        <a:rPr lang="en-US" dirty="0"/>
                        <a:t> model that predicts the “</a:t>
                      </a:r>
                      <a:r>
                        <a:rPr lang="en-US" dirty="0" err="1"/>
                        <a:t>instruction_id</a:t>
                      </a:r>
                      <a:r>
                        <a:rPr lang="en-US" dirty="0"/>
                        <a:t>” category correctly</a:t>
                      </a:r>
                    </a:p>
                  </a:txBody>
                  <a:tcPr/>
                </a:tc>
                <a:extLst>
                  <a:ext uri="{0D108BD9-81ED-4DB2-BD59-A6C34878D82A}">
                    <a16:rowId xmlns:a16="http://schemas.microsoft.com/office/drawing/2014/main" val="4120445709"/>
                  </a:ext>
                </a:extLst>
              </a:tr>
            </a:tbl>
          </a:graphicData>
        </a:graphic>
      </p:graphicFrame>
    </p:spTree>
    <p:extLst>
      <p:ext uri="{BB962C8B-B14F-4D97-AF65-F5344CB8AC3E}">
        <p14:creationId xmlns:p14="http://schemas.microsoft.com/office/powerpoint/2010/main" val="1125449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3962024" y="2001561"/>
            <a:ext cx="7854325" cy="351138"/>
          </a:xfrm>
          <a:prstGeom prst="rect">
            <a:avLst/>
          </a:prstGeom>
          <a:solidFill>
            <a:schemeClr val="bg1"/>
          </a:solidFill>
        </p:spPr>
        <p:txBody>
          <a:bodyPr wrap="square" rtlCol="0">
            <a:noAutofit/>
          </a:bodyPr>
          <a:lstStyle/>
          <a:p>
            <a:pPr algn="ctr"/>
            <a:r>
              <a:rPr lang="en-US" dirty="0"/>
              <a:t>Stacking Ensemble Learning Benchmarks</a:t>
            </a:r>
            <a:endParaRPr lang="en-CA" dirty="0"/>
          </a:p>
        </p:txBody>
      </p:sp>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t>Stacking Ensemble Learning Benchmarks</a:t>
            </a:r>
          </a:p>
          <a:p>
            <a:pPr marL="742950" lvl="1" indent="-285750" fontAlgn="t">
              <a:buFont typeface="Arial" panose="020B0604020202020204" pitchFamily="34" charset="0"/>
              <a:buChar char="•"/>
            </a:pPr>
            <a:r>
              <a:rPr lang="en-US" b="1" dirty="0"/>
              <a:t>Training / Testing Errors</a:t>
            </a:r>
          </a:p>
          <a:p>
            <a:pPr marL="742950" lvl="1" indent="-285750" fontAlgn="t">
              <a:buFont typeface="Arial" panose="020B0604020202020204" pitchFamily="34" charset="0"/>
              <a:buChar char="•"/>
            </a:pPr>
            <a:r>
              <a:rPr lang="en-US" b="1" dirty="0"/>
              <a:t>F1-Score by </a:t>
            </a:r>
            <a:r>
              <a:rPr lang="en-CA" b="1"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404089" y="5694725"/>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8138801" y="5729802"/>
            <a:ext cx="3787770" cy="285851"/>
          </a:xfrm>
          <a:prstGeom prst="rect">
            <a:avLst/>
          </a:prstGeom>
          <a:solidFill>
            <a:schemeClr val="bg1"/>
          </a:solidFill>
        </p:spPr>
        <p:txBody>
          <a:bodyPr wrap="square" rtlCol="0">
            <a:normAutofit fontScale="85000" lnSpcReduction="20000"/>
          </a:bodyPr>
          <a:lstStyle/>
          <a:p>
            <a:pPr algn="ctr"/>
            <a:r>
              <a:rPr lang="en-US" dirty="0"/>
              <a:t>F1-Score By Classifier</a:t>
            </a:r>
            <a:endParaRPr lang="en-CA" dirty="0"/>
          </a:p>
        </p:txBody>
      </p:sp>
      <p:pic>
        <p:nvPicPr>
          <p:cNvPr id="18" name="Picture 17">
            <a:extLst>
              <a:ext uri="{FF2B5EF4-FFF2-40B4-BE49-F238E27FC236}">
                <a16:creationId xmlns:a16="http://schemas.microsoft.com/office/drawing/2014/main" id="{D25BF2A7-9C66-47B3-887A-65ED0EBEEF75}"/>
              </a:ext>
            </a:extLst>
          </p:cNvPr>
          <p:cNvPicPr>
            <a:picLocks noChangeAspect="1"/>
          </p:cNvPicPr>
          <p:nvPr/>
        </p:nvPicPr>
        <p:blipFill>
          <a:blip r:embed="rId3"/>
          <a:stretch>
            <a:fillRect/>
          </a:stretch>
        </p:blipFill>
        <p:spPr>
          <a:xfrm>
            <a:off x="3994275" y="1144572"/>
            <a:ext cx="7886700" cy="904875"/>
          </a:xfrm>
          <a:prstGeom prst="rect">
            <a:avLst/>
          </a:prstGeom>
        </p:spPr>
      </p:pic>
      <p:pic>
        <p:nvPicPr>
          <p:cNvPr id="24" name="Picture 23">
            <a:extLst>
              <a:ext uri="{FF2B5EF4-FFF2-40B4-BE49-F238E27FC236}">
                <a16:creationId xmlns:a16="http://schemas.microsoft.com/office/drawing/2014/main" id="{215D758C-FC6E-490E-B357-A20F13173E05}"/>
              </a:ext>
            </a:extLst>
          </p:cNvPr>
          <p:cNvPicPr>
            <a:picLocks noChangeAspect="1"/>
          </p:cNvPicPr>
          <p:nvPr/>
        </p:nvPicPr>
        <p:blipFill>
          <a:blip r:embed="rId4"/>
          <a:stretch>
            <a:fillRect/>
          </a:stretch>
        </p:blipFill>
        <p:spPr>
          <a:xfrm>
            <a:off x="4094908" y="3086424"/>
            <a:ext cx="3825142" cy="2587596"/>
          </a:xfrm>
          <a:prstGeom prst="rect">
            <a:avLst/>
          </a:prstGeom>
        </p:spPr>
      </p:pic>
      <p:pic>
        <p:nvPicPr>
          <p:cNvPr id="25" name="Picture 24">
            <a:extLst>
              <a:ext uri="{FF2B5EF4-FFF2-40B4-BE49-F238E27FC236}">
                <a16:creationId xmlns:a16="http://schemas.microsoft.com/office/drawing/2014/main" id="{80DB01B0-0A25-45DE-BA31-5F03016AF172}"/>
              </a:ext>
            </a:extLst>
          </p:cNvPr>
          <p:cNvPicPr>
            <a:picLocks noChangeAspect="1"/>
          </p:cNvPicPr>
          <p:nvPr/>
        </p:nvPicPr>
        <p:blipFill>
          <a:blip r:embed="rId5"/>
          <a:stretch>
            <a:fillRect/>
          </a:stretch>
        </p:blipFill>
        <p:spPr>
          <a:xfrm>
            <a:off x="8056471" y="3001037"/>
            <a:ext cx="3759878" cy="2587596"/>
          </a:xfrm>
          <a:prstGeom prst="rect">
            <a:avLst/>
          </a:prstGeom>
        </p:spPr>
      </p:pic>
      <p:sp>
        <p:nvSpPr>
          <p:cNvPr id="26" name="TextBox 25">
            <a:extLst>
              <a:ext uri="{FF2B5EF4-FFF2-40B4-BE49-F238E27FC236}">
                <a16:creationId xmlns:a16="http://schemas.microsoft.com/office/drawing/2014/main" id="{7DF5F074-3965-45C2-B309-2B0F258066FB}"/>
              </a:ext>
            </a:extLst>
          </p:cNvPr>
          <p:cNvSpPr txBox="1"/>
          <p:nvPr/>
        </p:nvSpPr>
        <p:spPr>
          <a:xfrm flipH="1">
            <a:off x="3538612" y="2287313"/>
            <a:ext cx="8762875" cy="307777"/>
          </a:xfrm>
          <a:prstGeom prst="rect">
            <a:avLst/>
          </a:prstGeom>
          <a:noFill/>
        </p:spPr>
        <p:txBody>
          <a:bodyPr wrap="square" rtlCol="0">
            <a:spAutoFit/>
          </a:bodyPr>
          <a:lstStyle/>
          <a:p>
            <a:pPr algn="ctr"/>
            <a:r>
              <a:rPr lang="en-US" sz="1400" dirty="0"/>
              <a:t>Random Forest -&gt; Linear SVC -&gt; Multinomial Naïve Bayes -&gt; </a:t>
            </a:r>
            <a:r>
              <a:rPr lang="en-US" sz="1400" b="1" dirty="0"/>
              <a:t>Stacking Logistic Regression</a:t>
            </a:r>
            <a:endParaRPr lang="en-CA" sz="1400" b="1" dirty="0"/>
          </a:p>
        </p:txBody>
      </p:sp>
    </p:spTree>
    <p:extLst>
      <p:ext uri="{BB962C8B-B14F-4D97-AF65-F5344CB8AC3E}">
        <p14:creationId xmlns:p14="http://schemas.microsoft.com/office/powerpoint/2010/main" val="1581654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10462" y="2218293"/>
            <a:ext cx="7854325" cy="351138"/>
          </a:xfrm>
          <a:prstGeom prst="rect">
            <a:avLst/>
          </a:prstGeom>
          <a:solidFill>
            <a:schemeClr val="bg1"/>
          </a:solidFill>
        </p:spPr>
        <p:txBody>
          <a:bodyPr wrap="square" rtlCol="0">
            <a:noAutofit/>
          </a:bodyPr>
          <a:lstStyle/>
          <a:p>
            <a:pPr algn="ctr"/>
            <a:r>
              <a:rPr lang="en-US" dirty="0"/>
              <a:t>Voting Ensemble Learning Benchmarks</a:t>
            </a:r>
            <a:endParaRPr lang="en-CA" dirty="0"/>
          </a:p>
        </p:txBody>
      </p:sp>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Selection</a:t>
                </a:r>
                <a:endParaRPr lang="en-CA" sz="1100" dirty="0">
                  <a:solidFill>
                    <a:schemeClr val="bg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Feature Engineering</a:t>
                </a:r>
                <a:endParaRPr lang="en-CA" sz="1100" b="1" dirty="0">
                  <a:solidFill>
                    <a:schemeClr val="tx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t>Voting Ensemble Learning Benchmarks</a:t>
            </a:r>
          </a:p>
          <a:p>
            <a:pPr marL="742950" lvl="1" indent="-285750" fontAlgn="t">
              <a:buFont typeface="Arial" panose="020B0604020202020204" pitchFamily="34" charset="0"/>
              <a:buChar char="•"/>
            </a:pPr>
            <a:r>
              <a:rPr lang="en-US" b="1" dirty="0"/>
              <a:t>Training / Testing Errors</a:t>
            </a:r>
            <a:endParaRPr lang="en-CA" b="1"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6091531" y="4944284"/>
            <a:ext cx="305069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pic>
        <p:nvPicPr>
          <p:cNvPr id="2" name="Picture 1">
            <a:extLst>
              <a:ext uri="{FF2B5EF4-FFF2-40B4-BE49-F238E27FC236}">
                <a16:creationId xmlns:a16="http://schemas.microsoft.com/office/drawing/2014/main" id="{3E19E9EB-7F92-4ED6-B401-DDCF588FD939}"/>
              </a:ext>
            </a:extLst>
          </p:cNvPr>
          <p:cNvPicPr>
            <a:picLocks noChangeAspect="1"/>
          </p:cNvPicPr>
          <p:nvPr/>
        </p:nvPicPr>
        <p:blipFill>
          <a:blip r:embed="rId3"/>
          <a:stretch>
            <a:fillRect/>
          </a:stretch>
        </p:blipFill>
        <p:spPr>
          <a:xfrm>
            <a:off x="5755899" y="2530878"/>
            <a:ext cx="3683250" cy="2413406"/>
          </a:xfrm>
          <a:prstGeom prst="rect">
            <a:avLst/>
          </a:prstGeom>
        </p:spPr>
      </p:pic>
      <p:pic>
        <p:nvPicPr>
          <p:cNvPr id="3" name="Picture 2">
            <a:extLst>
              <a:ext uri="{FF2B5EF4-FFF2-40B4-BE49-F238E27FC236}">
                <a16:creationId xmlns:a16="http://schemas.microsoft.com/office/drawing/2014/main" id="{FEF59B5A-2A7A-4AAF-B6C0-9A72D1A61244}"/>
              </a:ext>
            </a:extLst>
          </p:cNvPr>
          <p:cNvPicPr>
            <a:picLocks noChangeAspect="1"/>
          </p:cNvPicPr>
          <p:nvPr/>
        </p:nvPicPr>
        <p:blipFill>
          <a:blip r:embed="rId4"/>
          <a:stretch>
            <a:fillRect/>
          </a:stretch>
        </p:blipFill>
        <p:spPr>
          <a:xfrm>
            <a:off x="3989512" y="1084597"/>
            <a:ext cx="7896225" cy="1181100"/>
          </a:xfrm>
          <a:prstGeom prst="rect">
            <a:avLst/>
          </a:prstGeom>
        </p:spPr>
      </p:pic>
      <p:sp>
        <p:nvSpPr>
          <p:cNvPr id="27" name="TextBox 26">
            <a:extLst>
              <a:ext uri="{FF2B5EF4-FFF2-40B4-BE49-F238E27FC236}">
                <a16:creationId xmlns:a16="http://schemas.microsoft.com/office/drawing/2014/main" id="{01037DDE-DB65-4F62-9C5E-8BA8100C83D4}"/>
              </a:ext>
            </a:extLst>
          </p:cNvPr>
          <p:cNvSpPr txBox="1"/>
          <p:nvPr/>
        </p:nvSpPr>
        <p:spPr>
          <a:xfrm>
            <a:off x="4012231" y="5476875"/>
            <a:ext cx="7852555" cy="1215073"/>
          </a:xfrm>
          <a:prstGeom prst="rect">
            <a:avLst/>
          </a:prstGeom>
          <a:solidFill>
            <a:schemeClr val="bg1"/>
          </a:solidFill>
        </p:spPr>
        <p:txBody>
          <a:bodyPr wrap="square" rtlCol="0">
            <a:normAutofit fontScale="92500" lnSpcReduction="20000"/>
          </a:bodyPr>
          <a:lstStyle/>
          <a:p>
            <a:r>
              <a:rPr lang="en-US" dirty="0"/>
              <a:t>Voting Classifier supports two types of voting:    </a:t>
            </a:r>
          </a:p>
          <a:p>
            <a:pPr marL="285750" indent="-285750">
              <a:buFont typeface="Arial" panose="020B0604020202020204" pitchFamily="34" charset="0"/>
              <a:buChar char="•"/>
            </a:pPr>
            <a:r>
              <a:rPr lang="en-US" b="1" dirty="0"/>
              <a:t>hard:</a:t>
            </a:r>
            <a:r>
              <a:rPr lang="en-US" dirty="0"/>
              <a:t> the final class prediction is made by a majority vote — the estimator chooses the class prediction that occurs most frequently among the base models</a:t>
            </a:r>
          </a:p>
          <a:p>
            <a:pPr marL="285750" indent="-285750">
              <a:buFont typeface="Arial" panose="020B0604020202020204" pitchFamily="34" charset="0"/>
              <a:buChar char="•"/>
            </a:pPr>
            <a:r>
              <a:rPr lang="en-US" b="1" dirty="0"/>
              <a:t>soft: </a:t>
            </a:r>
            <a:r>
              <a:rPr lang="en-US" dirty="0"/>
              <a:t>the final class prediction is made based on the average probability calculated using all the base model predictions.</a:t>
            </a:r>
            <a:endParaRPr lang="en-CA" dirty="0"/>
          </a:p>
        </p:txBody>
      </p:sp>
    </p:spTree>
    <p:extLst>
      <p:ext uri="{BB962C8B-B14F-4D97-AF65-F5344CB8AC3E}">
        <p14:creationId xmlns:p14="http://schemas.microsoft.com/office/powerpoint/2010/main" val="34826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3935196241"/>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Selection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t>Overall Benchmarks</a:t>
            </a:r>
            <a:endParaRPr lang="en-CA" b="1"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DD110A-550B-4FBF-AB61-7C73B64AA8FA}"/>
              </a:ext>
            </a:extLst>
          </p:cNvPr>
          <p:cNvPicPr>
            <a:picLocks noChangeAspect="1"/>
          </p:cNvPicPr>
          <p:nvPr/>
        </p:nvPicPr>
        <p:blipFill>
          <a:blip r:embed="rId2"/>
          <a:stretch>
            <a:fillRect/>
          </a:stretch>
        </p:blipFill>
        <p:spPr>
          <a:xfrm>
            <a:off x="5084975" y="1191140"/>
            <a:ext cx="5386051" cy="5314671"/>
          </a:xfrm>
          <a:prstGeom prst="rect">
            <a:avLst/>
          </a:prstGeom>
        </p:spPr>
      </p:pic>
    </p:spTree>
    <p:extLst>
      <p:ext uri="{BB962C8B-B14F-4D97-AF65-F5344CB8AC3E}">
        <p14:creationId xmlns:p14="http://schemas.microsoft.com/office/powerpoint/2010/main" val="392756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Selection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t>Overall Benchmarks</a:t>
            </a:r>
            <a:endParaRPr lang="en-CA" b="1"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39FACD9A-96F2-4879-B04D-2793DAE75F5C}"/>
              </a:ext>
            </a:extLst>
          </p:cNvPr>
          <p:cNvPicPr>
            <a:picLocks noChangeAspect="1"/>
          </p:cNvPicPr>
          <p:nvPr/>
        </p:nvPicPr>
        <p:blipFill>
          <a:blip r:embed="rId2"/>
          <a:stretch>
            <a:fillRect/>
          </a:stretch>
        </p:blipFill>
        <p:spPr>
          <a:xfrm>
            <a:off x="3949899" y="1342734"/>
            <a:ext cx="7906853" cy="4172532"/>
          </a:xfrm>
          <a:prstGeom prst="rect">
            <a:avLst/>
          </a:prstGeom>
        </p:spPr>
      </p:pic>
    </p:spTree>
    <p:extLst>
      <p:ext uri="{BB962C8B-B14F-4D97-AF65-F5344CB8AC3E}">
        <p14:creationId xmlns:p14="http://schemas.microsoft.com/office/powerpoint/2010/main" val="1760593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983624" y="307221"/>
              <a:ext cx="6042862" cy="601581"/>
              <a:chOff x="1417721" y="5253787"/>
              <a:chExt cx="6042862"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6509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8841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Learning Curves</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51174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Ensemble Learning</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6349664"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Selection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14177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t>Overall Benchmarks</a:t>
            </a:r>
            <a:endParaRPr lang="en-CA" b="1"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03B4F66E-69CE-44FA-B48C-722365A68DD4}"/>
              </a:ext>
            </a:extLst>
          </p:cNvPr>
          <p:cNvPicPr>
            <a:picLocks noChangeAspect="1"/>
          </p:cNvPicPr>
          <p:nvPr/>
        </p:nvPicPr>
        <p:blipFill>
          <a:blip r:embed="rId2"/>
          <a:stretch>
            <a:fillRect/>
          </a:stretch>
        </p:blipFill>
        <p:spPr>
          <a:xfrm>
            <a:off x="3998488" y="1314155"/>
            <a:ext cx="7878274" cy="4229690"/>
          </a:xfrm>
          <a:prstGeom prst="rect">
            <a:avLst/>
          </a:prstGeom>
        </p:spPr>
      </p:pic>
    </p:spTree>
    <p:extLst>
      <p:ext uri="{BB962C8B-B14F-4D97-AF65-F5344CB8AC3E}">
        <p14:creationId xmlns:p14="http://schemas.microsoft.com/office/powerpoint/2010/main" val="2392346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5. Discussion</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1915980554"/>
              </p:ext>
            </p:extLst>
          </p:nvPr>
        </p:nvGraphicFramePr>
        <p:xfrm>
          <a:off x="838200" y="1501050"/>
          <a:ext cx="4070684" cy="4228782"/>
        </p:xfrm>
        <a:graphic>
          <a:graphicData uri="http://schemas.openxmlformats.org/drawingml/2006/table">
            <a:tbl>
              <a:tblPr firstRow="1" bandRow="1">
                <a:tableStyleId>{5C22544A-7EE6-4342-B048-85BDC9FD1C3A}</a:tableStyleId>
              </a:tblPr>
              <a:tblGrid>
                <a:gridCol w="4070684">
                  <a:extLst>
                    <a:ext uri="{9D8B030D-6E8A-4147-A177-3AD203B41FA5}">
                      <a16:colId xmlns:a16="http://schemas.microsoft.com/office/drawing/2014/main" val="3510288886"/>
                    </a:ext>
                  </a:extLst>
                </a:gridCol>
              </a:tblGrid>
              <a:tr h="369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Discussion</a:t>
                      </a:r>
                      <a:endParaRPr lang="en-CA" dirty="0"/>
                    </a:p>
                  </a:txBody>
                  <a:tcPr/>
                </a:tc>
                <a:extLst>
                  <a:ext uri="{0D108BD9-81ED-4DB2-BD59-A6C34878D82A}">
                    <a16:rowId xmlns:a16="http://schemas.microsoft.com/office/drawing/2014/main" val="2163894249"/>
                  </a:ext>
                </a:extLst>
              </a:tr>
              <a:tr h="1710833">
                <a:tc>
                  <a:txBody>
                    <a:bodyPr/>
                    <a:lstStyle/>
                    <a:p>
                      <a:pPr marL="0" lvl="0" indent="0">
                        <a:buFont typeface="+mj-lt"/>
                        <a:buNone/>
                      </a:pPr>
                      <a:r>
                        <a:rPr lang="en-US" b="1"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txBody>
                  <a:tcPr/>
                </a:tc>
                <a:extLst>
                  <a:ext uri="{0D108BD9-81ED-4DB2-BD59-A6C34878D82A}">
                    <a16:rowId xmlns:a16="http://schemas.microsoft.com/office/drawing/2014/main" val="2370029621"/>
                  </a:ext>
                </a:extLst>
              </a:tr>
              <a:tr h="369517">
                <a:tc>
                  <a:txBody>
                    <a:bodyPr/>
                    <a:lstStyle/>
                    <a:p>
                      <a:pPr marL="0" lvl="0" indent="0">
                        <a:buFont typeface="+mj-lt"/>
                        <a:buNone/>
                      </a:pPr>
                      <a:r>
                        <a:rPr lang="en-US" b="1" dirty="0"/>
                        <a:t>Interpreting and Explaining Models</a:t>
                      </a:r>
                    </a:p>
                  </a:txBody>
                  <a:tcPr/>
                </a:tc>
                <a:extLst>
                  <a:ext uri="{0D108BD9-81ED-4DB2-BD59-A6C34878D82A}">
                    <a16:rowId xmlns:a16="http://schemas.microsoft.com/office/drawing/2014/main" val="4120445709"/>
                  </a:ext>
                </a:extLst>
              </a:tr>
              <a:tr h="1478068">
                <a:tc>
                  <a:txBody>
                    <a:bodyPr/>
                    <a:lstStyle/>
                    <a:p>
                      <a:pPr marL="0" lvl="0" indent="0">
                        <a:buFont typeface="+mj-lt"/>
                        <a:buNone/>
                      </a:pPr>
                      <a:r>
                        <a:rPr lang="en-US" b="1" dirty="0"/>
                        <a:t>General Trends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Please add a discussion section about the general trends you see in the different combination you tried.</a:t>
                      </a:r>
                    </a:p>
                    <a:p>
                      <a:pPr marL="0" lvl="0" indent="0">
                        <a:buFont typeface="+mj-lt"/>
                        <a:buNone/>
                      </a:pPr>
                      <a:endParaRPr lang="en-US" dirty="0"/>
                    </a:p>
                  </a:txBody>
                  <a:tcPr/>
                </a:tc>
                <a:extLst>
                  <a:ext uri="{0D108BD9-81ED-4DB2-BD59-A6C34878D82A}">
                    <a16:rowId xmlns:a16="http://schemas.microsoft.com/office/drawing/2014/main" val="1420710607"/>
                  </a:ext>
                </a:extLst>
              </a:tr>
            </a:tbl>
          </a:graphicData>
        </a:graphic>
      </p:graphicFrame>
      <p:pic>
        <p:nvPicPr>
          <p:cNvPr id="5" name="Picture 4">
            <a:extLst>
              <a:ext uri="{FF2B5EF4-FFF2-40B4-BE49-F238E27FC236}">
                <a16:creationId xmlns:a16="http://schemas.microsoft.com/office/drawing/2014/main" id="{14BBADAE-7162-4FD3-9B9C-B001E4D65BFE}"/>
              </a:ext>
            </a:extLst>
          </p:cNvPr>
          <p:cNvPicPr>
            <a:picLocks noChangeAspect="1"/>
          </p:cNvPicPr>
          <p:nvPr/>
        </p:nvPicPr>
        <p:blipFill>
          <a:blip r:embed="rId3"/>
          <a:stretch>
            <a:fillRect/>
          </a:stretch>
        </p:blipFill>
        <p:spPr>
          <a:xfrm>
            <a:off x="5152228" y="1501050"/>
            <a:ext cx="6724534" cy="3610270"/>
          </a:xfrm>
          <a:prstGeom prst="rect">
            <a:avLst/>
          </a:prstGeom>
        </p:spPr>
      </p:pic>
    </p:spTree>
    <p:extLst>
      <p:ext uri="{BB962C8B-B14F-4D97-AF65-F5344CB8AC3E}">
        <p14:creationId xmlns:p14="http://schemas.microsoft.com/office/powerpoint/2010/main" val="3789833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3500724159"/>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Comparison and Analysis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530097" y="5253788"/>
                <a:ext cx="1501524"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Recommendations</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4711822" y="5253787"/>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Comparison and Analysis</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b="1"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pPr lvl="0"/>
            <a:endParaRPr lang="en-US"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347415" y="4474337"/>
            <a:ext cx="3561635" cy="369332"/>
          </a:xfrm>
          <a:prstGeom prst="rect">
            <a:avLst/>
          </a:prstGeom>
          <a:noFill/>
        </p:spPr>
        <p:txBody>
          <a:bodyPr wrap="square" rtlCol="0">
            <a:spAutoFit/>
          </a:bodyPr>
          <a:lstStyle/>
          <a:p>
            <a:r>
              <a:rPr lang="en-US" dirty="0"/>
              <a:t>At End of Feature Selection</a:t>
            </a:r>
            <a:endParaRPr lang="en-CA" dirty="0"/>
          </a:p>
        </p:txBody>
      </p:sp>
      <p:sp>
        <p:nvSpPr>
          <p:cNvPr id="23" name="TextBox 22">
            <a:extLst>
              <a:ext uri="{FF2B5EF4-FFF2-40B4-BE49-F238E27FC236}">
                <a16:creationId xmlns:a16="http://schemas.microsoft.com/office/drawing/2014/main" id="{E5DB904C-A021-4B34-A9FA-717CEFAAD25D}"/>
              </a:ext>
            </a:extLst>
          </p:cNvPr>
          <p:cNvSpPr txBox="1"/>
          <p:nvPr/>
        </p:nvSpPr>
        <p:spPr>
          <a:xfrm>
            <a:off x="8514321" y="4444119"/>
            <a:ext cx="3561635" cy="369332"/>
          </a:xfrm>
          <a:prstGeom prst="rect">
            <a:avLst/>
          </a:prstGeom>
          <a:noFill/>
        </p:spPr>
        <p:txBody>
          <a:bodyPr wrap="square" rtlCol="0">
            <a:spAutoFit/>
          </a:bodyPr>
          <a:lstStyle/>
          <a:p>
            <a:r>
              <a:rPr lang="en-US" dirty="0"/>
              <a:t>At the End of the Model Selection </a:t>
            </a:r>
            <a:endParaRPr lang="en-CA" dirty="0"/>
          </a:p>
        </p:txBody>
      </p:sp>
      <p:pic>
        <p:nvPicPr>
          <p:cNvPr id="4" name="Picture 3">
            <a:extLst>
              <a:ext uri="{FF2B5EF4-FFF2-40B4-BE49-F238E27FC236}">
                <a16:creationId xmlns:a16="http://schemas.microsoft.com/office/drawing/2014/main" id="{8FE7F60E-2F2F-4EB1-9865-2E73C7FC447E}"/>
              </a:ext>
            </a:extLst>
          </p:cNvPr>
          <p:cNvPicPr>
            <a:picLocks noChangeAspect="1"/>
          </p:cNvPicPr>
          <p:nvPr/>
        </p:nvPicPr>
        <p:blipFill>
          <a:blip r:embed="rId2"/>
          <a:stretch>
            <a:fillRect/>
          </a:stretch>
        </p:blipFill>
        <p:spPr>
          <a:xfrm>
            <a:off x="8514321" y="1180163"/>
            <a:ext cx="3210059" cy="3311102"/>
          </a:xfrm>
          <a:prstGeom prst="rect">
            <a:avLst/>
          </a:prstGeom>
        </p:spPr>
      </p:pic>
      <p:pic>
        <p:nvPicPr>
          <p:cNvPr id="6" name="Picture 5">
            <a:extLst>
              <a:ext uri="{FF2B5EF4-FFF2-40B4-BE49-F238E27FC236}">
                <a16:creationId xmlns:a16="http://schemas.microsoft.com/office/drawing/2014/main" id="{2809E72F-0427-4985-AB37-4414267410B6}"/>
              </a:ext>
            </a:extLst>
          </p:cNvPr>
          <p:cNvPicPr>
            <a:picLocks noChangeAspect="1"/>
          </p:cNvPicPr>
          <p:nvPr/>
        </p:nvPicPr>
        <p:blipFill>
          <a:blip r:embed="rId3"/>
          <a:stretch>
            <a:fillRect/>
          </a:stretch>
        </p:blipFill>
        <p:spPr>
          <a:xfrm>
            <a:off x="4201203" y="1115441"/>
            <a:ext cx="3231006" cy="3328678"/>
          </a:xfrm>
          <a:prstGeom prst="rect">
            <a:avLst/>
          </a:prstGeom>
        </p:spPr>
      </p:pic>
      <p:sp>
        <p:nvSpPr>
          <p:cNvPr id="24" name="TextBox 23">
            <a:extLst>
              <a:ext uri="{FF2B5EF4-FFF2-40B4-BE49-F238E27FC236}">
                <a16:creationId xmlns:a16="http://schemas.microsoft.com/office/drawing/2014/main" id="{389899F4-D2D0-4A3F-AD06-C778C7032060}"/>
              </a:ext>
            </a:extLst>
          </p:cNvPr>
          <p:cNvSpPr txBox="1"/>
          <p:nvPr/>
        </p:nvSpPr>
        <p:spPr>
          <a:xfrm>
            <a:off x="4572419" y="5143372"/>
            <a:ext cx="7038600" cy="923330"/>
          </a:xfrm>
          <a:prstGeom prst="rect">
            <a:avLst/>
          </a:prstGeom>
          <a:noFill/>
        </p:spPr>
        <p:txBody>
          <a:bodyPr wrap="square" rtlCol="0">
            <a:spAutoFit/>
          </a:bodyPr>
          <a:lstStyle/>
          <a:p>
            <a:r>
              <a:rPr lang="en-US" dirty="0"/>
              <a:t>Comparison of the confusion matrices at the end of feature selection and end of model evaluation and selection gives a visual of how the results improved. </a:t>
            </a:r>
            <a:endParaRPr lang="en-CA" dirty="0"/>
          </a:p>
        </p:txBody>
      </p:sp>
    </p:spTree>
    <p:extLst>
      <p:ext uri="{BB962C8B-B14F-4D97-AF65-F5344CB8AC3E}">
        <p14:creationId xmlns:p14="http://schemas.microsoft.com/office/powerpoint/2010/main" val="1727991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614429750"/>
              </p:ext>
            </p:extLst>
          </p:nvPr>
        </p:nvGraphicFramePr>
        <p:xfrm>
          <a:off x="231023" y="166052"/>
          <a:ext cx="3683251" cy="883918"/>
        </p:xfrm>
        <a:graphic>
          <a:graphicData uri="http://schemas.openxmlformats.org/drawingml/2006/table">
            <a:tbl>
              <a:tblPr firstRow="1" bandRow="1">
                <a:tableStyleId>{5C22544A-7EE6-4342-B048-85BDC9FD1C3A}</a:tableStyleId>
              </a:tblPr>
              <a:tblGrid>
                <a:gridCol w="3683251">
                  <a:extLst>
                    <a:ext uri="{9D8B030D-6E8A-4147-A177-3AD203B41FA5}">
                      <a16:colId xmlns:a16="http://schemas.microsoft.com/office/drawing/2014/main" val="1749063953"/>
                    </a:ext>
                  </a:extLst>
                </a:gridCol>
              </a:tblGrid>
              <a:tr h="883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Comparison and Analysis</a:t>
                      </a:r>
                    </a:p>
                  </a:txBody>
                  <a:tcPr/>
                </a:tc>
                <a:extLst>
                  <a:ext uri="{0D108BD9-81ED-4DB2-BD59-A6C34878D82A}">
                    <a16:rowId xmlns:a16="http://schemas.microsoft.com/office/drawing/2014/main" val="1578934054"/>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530097" y="5253788"/>
                <a:ext cx="1501524"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Recommendations</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4711822" y="5253787"/>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Comparison and Analysis</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E6C8A903-B022-4865-B28A-2998C788D87D}"/>
              </a:ext>
            </a:extLst>
          </p:cNvPr>
          <p:cNvPicPr>
            <a:picLocks noChangeAspect="1"/>
          </p:cNvPicPr>
          <p:nvPr/>
        </p:nvPicPr>
        <p:blipFill>
          <a:blip r:embed="rId2"/>
          <a:stretch>
            <a:fillRect/>
          </a:stretch>
        </p:blipFill>
        <p:spPr>
          <a:xfrm>
            <a:off x="5084976" y="1191140"/>
            <a:ext cx="5363950" cy="5292863"/>
          </a:xfrm>
          <a:prstGeom prst="rect">
            <a:avLst/>
          </a:prstGeom>
        </p:spPr>
      </p:pic>
      <p:sp>
        <p:nvSpPr>
          <p:cNvPr id="20" name="TextBox 19">
            <a:extLst>
              <a:ext uri="{FF2B5EF4-FFF2-40B4-BE49-F238E27FC236}">
                <a16:creationId xmlns:a16="http://schemas.microsoft.com/office/drawing/2014/main" id="{722E7579-E8B0-43F0-99E4-C6DECC364468}"/>
              </a:ext>
            </a:extLst>
          </p:cNvPr>
          <p:cNvSpPr txBox="1"/>
          <p:nvPr/>
        </p:nvSpPr>
        <p:spPr>
          <a:xfrm>
            <a:off x="4231811" y="6393201"/>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spTree>
    <p:extLst>
      <p:ext uri="{BB962C8B-B14F-4D97-AF65-F5344CB8AC3E}">
        <p14:creationId xmlns:p14="http://schemas.microsoft.com/office/powerpoint/2010/main" val="255746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Comparison and Analysis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530097" y="5253788"/>
                <a:ext cx="1501524"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Recommendations</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4711822" y="5253787"/>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Comparison and Analysis</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161886" y="5187530"/>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pic>
        <p:nvPicPr>
          <p:cNvPr id="20" name="Picture 19">
            <a:extLst>
              <a:ext uri="{FF2B5EF4-FFF2-40B4-BE49-F238E27FC236}">
                <a16:creationId xmlns:a16="http://schemas.microsoft.com/office/drawing/2014/main" id="{ABC2C699-00F5-4BCB-9A27-A66DA966924D}"/>
              </a:ext>
            </a:extLst>
          </p:cNvPr>
          <p:cNvPicPr>
            <a:picLocks noChangeAspect="1"/>
          </p:cNvPicPr>
          <p:nvPr/>
        </p:nvPicPr>
        <p:blipFill>
          <a:blip r:embed="rId2"/>
          <a:stretch>
            <a:fillRect/>
          </a:stretch>
        </p:blipFill>
        <p:spPr>
          <a:xfrm>
            <a:off x="3984198" y="1099591"/>
            <a:ext cx="7906853" cy="4172532"/>
          </a:xfrm>
          <a:prstGeom prst="rect">
            <a:avLst/>
          </a:prstGeom>
        </p:spPr>
      </p:pic>
    </p:spTree>
    <p:extLst>
      <p:ext uri="{BB962C8B-B14F-4D97-AF65-F5344CB8AC3E}">
        <p14:creationId xmlns:p14="http://schemas.microsoft.com/office/powerpoint/2010/main" val="3019424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Comparison and Analysis</a:t>
                      </a:r>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530097" y="5253788"/>
                <a:ext cx="1501524"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Recommendations</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4711822" y="5253787"/>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Comparison and Analysis</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3732941" y="3870959"/>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sp>
        <p:nvSpPr>
          <p:cNvPr id="24" name="TextBox 23">
            <a:extLst>
              <a:ext uri="{FF2B5EF4-FFF2-40B4-BE49-F238E27FC236}">
                <a16:creationId xmlns:a16="http://schemas.microsoft.com/office/drawing/2014/main" id="{389899F4-D2D0-4A3F-AD06-C778C7032060}"/>
              </a:ext>
            </a:extLst>
          </p:cNvPr>
          <p:cNvSpPr txBox="1"/>
          <p:nvPr/>
        </p:nvSpPr>
        <p:spPr>
          <a:xfrm>
            <a:off x="3914273" y="4581525"/>
            <a:ext cx="7639589" cy="2059424"/>
          </a:xfrm>
          <a:prstGeom prst="rect">
            <a:avLst/>
          </a:prstGeom>
          <a:noFill/>
        </p:spPr>
        <p:txBody>
          <a:bodyPr wrap="square" rtlCol="0">
            <a:normAutofit/>
          </a:bodyPr>
          <a:lstStyle/>
          <a:p>
            <a:r>
              <a:rPr lang="en-US" dirty="0"/>
              <a:t>The RF, SVC, NB and LR violins are showing the variance from the baseline thru the ensemble learning for the different model types.  The general trend is an improvement up to the tuning of the hyperparameters. </a:t>
            </a:r>
          </a:p>
          <a:p>
            <a:r>
              <a:rPr lang="en-US" dirty="0"/>
              <a:t> </a:t>
            </a:r>
          </a:p>
          <a:p>
            <a:r>
              <a:rPr lang="en-US" dirty="0"/>
              <a:t>Generally, the ensemble learning methods did not score better than the models with optimized features and hyperparameters tuned.  However the voting ensemble almost matched the best tuned models.</a:t>
            </a:r>
          </a:p>
        </p:txBody>
      </p:sp>
      <p:pic>
        <p:nvPicPr>
          <p:cNvPr id="16" name="Picture 15">
            <a:extLst>
              <a:ext uri="{FF2B5EF4-FFF2-40B4-BE49-F238E27FC236}">
                <a16:creationId xmlns:a16="http://schemas.microsoft.com/office/drawing/2014/main" id="{287C1751-CC44-4CCF-9B05-147370AB667E}"/>
              </a:ext>
            </a:extLst>
          </p:cNvPr>
          <p:cNvPicPr>
            <a:picLocks noChangeAspect="1"/>
          </p:cNvPicPr>
          <p:nvPr/>
        </p:nvPicPr>
        <p:blipFill>
          <a:blip r:embed="rId2"/>
          <a:stretch>
            <a:fillRect/>
          </a:stretch>
        </p:blipFill>
        <p:spPr>
          <a:xfrm>
            <a:off x="5089749" y="1103310"/>
            <a:ext cx="5288636" cy="2839365"/>
          </a:xfrm>
          <a:prstGeom prst="rect">
            <a:avLst/>
          </a:prstGeom>
        </p:spPr>
      </p:pic>
    </p:spTree>
    <p:extLst>
      <p:ext uri="{BB962C8B-B14F-4D97-AF65-F5344CB8AC3E}">
        <p14:creationId xmlns:p14="http://schemas.microsoft.com/office/powerpoint/2010/main" val="296370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177815"/>
            <a:ext cx="10515600" cy="1325563"/>
          </a:xfrm>
        </p:spPr>
        <p:txBody>
          <a:bodyPr>
            <a:normAutofit/>
          </a:bodyPr>
          <a:lstStyle/>
          <a:p>
            <a:r>
              <a:rPr lang="en-US" sz="4000" dirty="0"/>
              <a:t>2. Existing Work</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1502706959"/>
              </p:ext>
            </p:extLst>
          </p:nvPr>
        </p:nvGraphicFramePr>
        <p:xfrm>
          <a:off x="657224" y="1238885"/>
          <a:ext cx="10877552" cy="5441300"/>
        </p:xfrm>
        <a:graphic>
          <a:graphicData uri="http://schemas.openxmlformats.org/drawingml/2006/table">
            <a:tbl>
              <a:tblPr firstRow="1" bandRow="1">
                <a:tableStyleId>{5C22544A-7EE6-4342-B048-85BDC9FD1C3A}</a:tableStyleId>
              </a:tblPr>
              <a:tblGrid>
                <a:gridCol w="7172326">
                  <a:extLst>
                    <a:ext uri="{9D8B030D-6E8A-4147-A177-3AD203B41FA5}">
                      <a16:colId xmlns:a16="http://schemas.microsoft.com/office/drawing/2014/main" val="3510288886"/>
                    </a:ext>
                  </a:extLst>
                </a:gridCol>
                <a:gridCol w="3705226">
                  <a:extLst>
                    <a:ext uri="{9D8B030D-6E8A-4147-A177-3AD203B41FA5}">
                      <a16:colId xmlns:a16="http://schemas.microsoft.com/office/drawing/2014/main" val="2845044455"/>
                    </a:ext>
                  </a:extLst>
                </a:gridCol>
              </a:tblGrid>
              <a:tr h="2158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Existing Work</a:t>
                      </a:r>
                      <a:endParaRPr lang="en-CA"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2163894249"/>
                  </a:ext>
                </a:extLst>
              </a:tr>
              <a:tr h="564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Li, Susan, Feb 19, 2018, Multi-Class Text Classification with Scikit-Learn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https://towardsdatascience.com/multi-class-text-classification-with-scikit-learn-12f1e60e0a9f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Gives some good examples of Data Exploration.</a:t>
                      </a:r>
                    </a:p>
                  </a:txBody>
                  <a:tcPr/>
                </a:tc>
                <a:extLst>
                  <a:ext uri="{0D108BD9-81ED-4DB2-BD59-A6C34878D82A}">
                    <a16:rowId xmlns:a16="http://schemas.microsoft.com/office/drawing/2014/main" val="2370029621"/>
                  </a:ext>
                </a:extLst>
              </a:tr>
              <a:tr h="564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 Bansal, </a:t>
                      </a:r>
                      <a:r>
                        <a:rPr lang="en-US" sz="1200" dirty="0" err="1"/>
                        <a:t>Shivam</a:t>
                      </a:r>
                      <a:r>
                        <a:rPr lang="en-US" sz="1200" dirty="0"/>
                        <a:t>, Jan. 12, 2017, Ultimate Guide to Understand and Implement Natural Language Processing (with codes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https://www.analyticsvidhya.com/blog/2017/01/ultimate-guide-to-understand-implement-natural-language-processing-codes-in-python/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Has a great overview of many of the steps involved in NLP.</a:t>
                      </a:r>
                    </a:p>
                  </a:txBody>
                  <a:tcPr/>
                </a:tc>
                <a:extLst>
                  <a:ext uri="{0D108BD9-81ED-4DB2-BD59-A6C34878D82A}">
                    <a16:rowId xmlns:a16="http://schemas.microsoft.com/office/drawing/2014/main" val="3922965590"/>
                  </a:ext>
                </a:extLst>
              </a:tr>
              <a:tr h="564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Gupta, Shikhar, Jun 12, 2018, Machine Learning Model Evaluation &amp; Selection, Validation strategies for your machine learning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https://heartbeat.fritz.ai/model-evaluation-selection-i-30d803a44ee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Provides a summary of Model Selection and Validation strategies.</a:t>
                      </a:r>
                    </a:p>
                  </a:txBody>
                  <a:tcPr/>
                </a:tc>
                <a:extLst>
                  <a:ext uri="{0D108BD9-81ED-4DB2-BD59-A6C34878D82A}">
                    <a16:rowId xmlns:a16="http://schemas.microsoft.com/office/drawing/2014/main" val="41204457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scikit-learn 0.23.0, 3.2. Tuning the hyper-parameters of an estimator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https://scikit-learn.org/stable/modules/grid_search.html#grid-search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Explains what is involved in </a:t>
                      </a:r>
                      <a:r>
                        <a:rPr lang="en-US" sz="1400" dirty="0" err="1"/>
                        <a:t>Hyperparamet</a:t>
                      </a:r>
                      <a:r>
                        <a:rPr lang="en-US" sz="1400" dirty="0"/>
                        <a:t> Tuning</a:t>
                      </a:r>
                    </a:p>
                  </a:txBody>
                  <a:tcPr/>
                </a:tc>
                <a:extLst>
                  <a:ext uri="{0D108BD9-81ED-4DB2-BD59-A6C34878D82A}">
                    <a16:rowId xmlns:a16="http://schemas.microsoft.com/office/drawing/2014/main" val="85846868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scikit-learn 0.22.2, Receiver Operating Characteristic (ROC)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https://scikit-learn.org/stable/auto_examples/model_selection/plot_roc.html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Provides examples of calculating and </a:t>
                      </a:r>
                      <a:r>
                        <a:rPr lang="en-US" sz="1400" dirty="0" err="1"/>
                        <a:t>ploting</a:t>
                      </a:r>
                      <a:r>
                        <a:rPr lang="en-US" sz="1400" dirty="0"/>
                        <a:t> ROC/AUC curves for Multi-Class Classification Models</a:t>
                      </a:r>
                    </a:p>
                  </a:txBody>
                  <a:tcPr/>
                </a:tc>
                <a:extLst>
                  <a:ext uri="{0D108BD9-81ED-4DB2-BD59-A6C34878D82A}">
                    <a16:rowId xmlns:a16="http://schemas.microsoft.com/office/drawing/2014/main" val="21098117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6. </a:t>
                      </a:r>
                      <a:r>
                        <a:rPr lang="en-US" sz="1200" dirty="0" err="1"/>
                        <a:t>Smolyakov</a:t>
                      </a:r>
                      <a:r>
                        <a:rPr lang="en-US" sz="1200" dirty="0"/>
                        <a:t>, Vadim, Aug 22, 2017, Ensemble Learning to Improve Machine Learning Results, How ensemble methods work: bagging, boosting and stacking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https://blog.statsbot.co/ensemble-learning-d1dcd548e936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Discusses 3 types of Ensemble models: Bagging, Boosting and Stacking.</a:t>
                      </a:r>
                    </a:p>
                  </a:txBody>
                  <a:tcPr/>
                </a:tc>
                <a:extLst>
                  <a:ext uri="{0D108BD9-81ED-4DB2-BD59-A6C34878D82A}">
                    <a16:rowId xmlns:a16="http://schemas.microsoft.com/office/drawing/2014/main" val="3323441963"/>
                  </a:ext>
                </a:extLst>
              </a:tr>
              <a:tr h="3969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7. </a:t>
                      </a:r>
                      <a:r>
                        <a:rPr lang="en-US" sz="1200" dirty="0" err="1"/>
                        <a:t>Koehrsen</a:t>
                      </a:r>
                      <a:r>
                        <a:rPr lang="en-US" sz="1200" dirty="0"/>
                        <a:t>, Will, May 18, 2018, A Complete Machine Learning Walk-Through in Python: Part Three, Interpreting a machine learning model and presenting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https://towardsdatascience.com/a-complete-machine-learning-walk-through-in-python-part-three-388834e8804b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https://github.com/WillKoehrsen/machine-learning-project-walkthrough/blob/master/Machine%20Learning%20Project%20Part%203.ipynb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Gives a good explanation of Model Interpretability.</a:t>
                      </a:r>
                    </a:p>
                  </a:txBody>
                  <a:tcPr/>
                </a:tc>
                <a:extLst>
                  <a:ext uri="{0D108BD9-81ED-4DB2-BD59-A6C34878D82A}">
                    <a16:rowId xmlns:a16="http://schemas.microsoft.com/office/drawing/2014/main" val="732795002"/>
                  </a:ext>
                </a:extLst>
              </a:tr>
            </a:tbl>
          </a:graphicData>
        </a:graphic>
      </p:graphicFrame>
    </p:spTree>
    <p:extLst>
      <p:ext uri="{BB962C8B-B14F-4D97-AF65-F5344CB8AC3E}">
        <p14:creationId xmlns:p14="http://schemas.microsoft.com/office/powerpoint/2010/main" val="1017638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530097" y="5253788"/>
                <a:ext cx="1501524"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Recommendations</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4711822" y="5253787"/>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Comparison and Analysis</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20DA65A6-F593-4DD3-AA70-6213CDD222DE}"/>
              </a:ext>
            </a:extLst>
          </p:cNvPr>
          <p:cNvPicPr>
            <a:picLocks noChangeAspect="1"/>
          </p:cNvPicPr>
          <p:nvPr/>
        </p:nvPicPr>
        <p:blipFill>
          <a:blip r:embed="rId3"/>
          <a:stretch>
            <a:fillRect/>
          </a:stretch>
        </p:blipFill>
        <p:spPr>
          <a:xfrm>
            <a:off x="4182105" y="1191140"/>
            <a:ext cx="3712164" cy="3552310"/>
          </a:xfrm>
          <a:prstGeom prst="rect">
            <a:avLst/>
          </a:prstGeom>
        </p:spPr>
      </p:pic>
      <p:pic>
        <p:nvPicPr>
          <p:cNvPr id="3" name="Picture 2">
            <a:extLst>
              <a:ext uri="{FF2B5EF4-FFF2-40B4-BE49-F238E27FC236}">
                <a16:creationId xmlns:a16="http://schemas.microsoft.com/office/drawing/2014/main" id="{C93C4E3F-2CF4-46AE-8B52-98C6D939466B}"/>
              </a:ext>
            </a:extLst>
          </p:cNvPr>
          <p:cNvPicPr>
            <a:picLocks noChangeAspect="1"/>
          </p:cNvPicPr>
          <p:nvPr/>
        </p:nvPicPr>
        <p:blipFill>
          <a:blip r:embed="rId4"/>
          <a:stretch>
            <a:fillRect/>
          </a:stretch>
        </p:blipFill>
        <p:spPr>
          <a:xfrm>
            <a:off x="8074190" y="1191140"/>
            <a:ext cx="3664018" cy="3552310"/>
          </a:xfrm>
          <a:prstGeom prst="rect">
            <a:avLst/>
          </a:prstGeom>
        </p:spPr>
      </p:pic>
      <p:sp>
        <p:nvSpPr>
          <p:cNvPr id="17" name="TextBox 16">
            <a:extLst>
              <a:ext uri="{FF2B5EF4-FFF2-40B4-BE49-F238E27FC236}">
                <a16:creationId xmlns:a16="http://schemas.microsoft.com/office/drawing/2014/main" id="{26D012C5-B6A2-44BD-96F4-1CEAF529817C}"/>
              </a:ext>
            </a:extLst>
          </p:cNvPr>
          <p:cNvSpPr txBox="1"/>
          <p:nvPr/>
        </p:nvSpPr>
        <p:spPr>
          <a:xfrm>
            <a:off x="4094194" y="4684594"/>
            <a:ext cx="3800075" cy="369332"/>
          </a:xfrm>
          <a:prstGeom prst="rect">
            <a:avLst/>
          </a:prstGeom>
          <a:noFill/>
        </p:spPr>
        <p:txBody>
          <a:bodyPr wrap="square" rtlCol="0">
            <a:spAutoFit/>
          </a:bodyPr>
          <a:lstStyle/>
          <a:p>
            <a:pPr algn="ctr"/>
            <a:r>
              <a:rPr lang="en-US" b="1" dirty="0"/>
              <a:t>Training /Testing Errors 2000 Samples </a:t>
            </a:r>
            <a:endParaRPr lang="en-CA" b="1" dirty="0"/>
          </a:p>
        </p:txBody>
      </p:sp>
      <p:sp>
        <p:nvSpPr>
          <p:cNvPr id="20" name="TextBox 19">
            <a:extLst>
              <a:ext uri="{FF2B5EF4-FFF2-40B4-BE49-F238E27FC236}">
                <a16:creationId xmlns:a16="http://schemas.microsoft.com/office/drawing/2014/main" id="{B853C040-ED04-4F66-ABDF-005BF2D2EDE2}"/>
              </a:ext>
            </a:extLst>
          </p:cNvPr>
          <p:cNvSpPr txBox="1"/>
          <p:nvPr/>
        </p:nvSpPr>
        <p:spPr>
          <a:xfrm>
            <a:off x="8074189" y="4699953"/>
            <a:ext cx="3800075" cy="369332"/>
          </a:xfrm>
          <a:prstGeom prst="rect">
            <a:avLst/>
          </a:prstGeom>
          <a:noFill/>
        </p:spPr>
        <p:txBody>
          <a:bodyPr wrap="square" rtlCol="0">
            <a:spAutoFit/>
          </a:bodyPr>
          <a:lstStyle/>
          <a:p>
            <a:pPr algn="ctr"/>
            <a:r>
              <a:rPr lang="en-US" b="1" dirty="0"/>
              <a:t>Training /Testing Errors 4000 Samples </a:t>
            </a:r>
            <a:endParaRPr lang="en-CA" b="1" dirty="0"/>
          </a:p>
        </p:txBody>
      </p:sp>
      <p:sp>
        <p:nvSpPr>
          <p:cNvPr id="24" name="TextBox 23">
            <a:extLst>
              <a:ext uri="{FF2B5EF4-FFF2-40B4-BE49-F238E27FC236}">
                <a16:creationId xmlns:a16="http://schemas.microsoft.com/office/drawing/2014/main" id="{55E5AFA3-2F94-4E25-867F-60B7AA54DA9F}"/>
              </a:ext>
            </a:extLst>
          </p:cNvPr>
          <p:cNvSpPr txBox="1"/>
          <p:nvPr/>
        </p:nvSpPr>
        <p:spPr>
          <a:xfrm>
            <a:off x="3957629" y="5195095"/>
            <a:ext cx="7959991" cy="1445854"/>
          </a:xfrm>
          <a:prstGeom prst="rect">
            <a:avLst/>
          </a:prstGeom>
          <a:noFill/>
        </p:spPr>
        <p:txBody>
          <a:bodyPr wrap="square" rtlCol="0">
            <a:normAutofit/>
          </a:bodyPr>
          <a:lstStyle/>
          <a:p>
            <a:pPr marL="285750" indent="-285750">
              <a:buFont typeface="Arial" panose="020B0604020202020204" pitchFamily="34" charset="0"/>
              <a:buChar char="•"/>
            </a:pPr>
            <a:r>
              <a:rPr lang="en-US" dirty="0"/>
              <a:t>Increasing the number of samples reduces the overall error, which reduces bias.</a:t>
            </a:r>
          </a:p>
          <a:p>
            <a:pPr marL="285750" indent="-285750">
              <a:buFont typeface="Arial" panose="020B0604020202020204" pitchFamily="34" charset="0"/>
              <a:buChar char="•"/>
            </a:pPr>
            <a:r>
              <a:rPr lang="en-US" dirty="0"/>
              <a:t>Taking into consideration the Y-Axis on the scale:</a:t>
            </a:r>
          </a:p>
          <a:p>
            <a:pPr marL="742950" lvl="1" indent="-285750">
              <a:buFont typeface="Arial" panose="020B0604020202020204" pitchFamily="34" charset="0"/>
              <a:buChar char="•"/>
            </a:pPr>
            <a:r>
              <a:rPr lang="en-US" dirty="0"/>
              <a:t>the variance gap is not significantly changed for all model types</a:t>
            </a:r>
          </a:p>
          <a:p>
            <a:pPr marL="742950" lvl="1" indent="-285750">
              <a:buFont typeface="Arial" panose="020B0604020202020204" pitchFamily="34" charset="0"/>
              <a:buChar char="•"/>
            </a:pPr>
            <a:r>
              <a:rPr lang="en-US" dirty="0"/>
              <a:t>The error is reduced for all model types</a:t>
            </a:r>
          </a:p>
        </p:txBody>
      </p:sp>
    </p:spTree>
    <p:extLst>
      <p:ext uri="{BB962C8B-B14F-4D97-AF65-F5344CB8AC3E}">
        <p14:creationId xmlns:p14="http://schemas.microsoft.com/office/powerpoint/2010/main" val="174876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pic>
        <p:nvPicPr>
          <p:cNvPr id="2" name="Picture 1">
            <a:extLst>
              <a:ext uri="{FF2B5EF4-FFF2-40B4-BE49-F238E27FC236}">
                <a16:creationId xmlns:a16="http://schemas.microsoft.com/office/drawing/2014/main" id="{FE7A3289-222A-4974-A650-EAF19C0B7C73}"/>
              </a:ext>
            </a:extLst>
          </p:cNvPr>
          <p:cNvPicPr>
            <a:picLocks noChangeAspect="1"/>
          </p:cNvPicPr>
          <p:nvPr/>
        </p:nvPicPr>
        <p:blipFill>
          <a:blip r:embed="rId2"/>
          <a:stretch>
            <a:fillRect/>
          </a:stretch>
        </p:blipFill>
        <p:spPr>
          <a:xfrm>
            <a:off x="4889877" y="1134926"/>
            <a:ext cx="5826502" cy="4588147"/>
          </a:xfrm>
          <a:prstGeom prst="rect">
            <a:avLst/>
          </a:prstGeom>
        </p:spPr>
      </p:pic>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1731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D686F7-1C95-40A1-8F68-CAC35FA1DD4D}"/>
              </a:ext>
            </a:extLst>
          </p:cNvPr>
          <p:cNvPicPr>
            <a:picLocks noChangeAspect="1"/>
          </p:cNvPicPr>
          <p:nvPr/>
        </p:nvPicPr>
        <p:blipFill>
          <a:blip r:embed="rId2"/>
          <a:stretch>
            <a:fillRect/>
          </a:stretch>
        </p:blipFill>
        <p:spPr>
          <a:xfrm>
            <a:off x="3868268" y="2200432"/>
            <a:ext cx="8090091" cy="2457135"/>
          </a:xfrm>
          <a:prstGeom prst="rect">
            <a:avLst/>
          </a:prstGeom>
        </p:spPr>
      </p:pic>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0492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7DEA55DE-8635-4F57-9EED-83507B0D1097}"/>
              </a:ext>
            </a:extLst>
          </p:cNvPr>
          <p:cNvPicPr>
            <a:picLocks noChangeAspect="1"/>
          </p:cNvPicPr>
          <p:nvPr/>
        </p:nvPicPr>
        <p:blipFill>
          <a:blip r:embed="rId2"/>
          <a:stretch>
            <a:fillRect/>
          </a:stretch>
        </p:blipFill>
        <p:spPr>
          <a:xfrm>
            <a:off x="4122330" y="1156848"/>
            <a:ext cx="7320370" cy="2385289"/>
          </a:xfrm>
          <a:prstGeom prst="rect">
            <a:avLst/>
          </a:prstGeom>
        </p:spPr>
      </p:pic>
      <p:pic>
        <p:nvPicPr>
          <p:cNvPr id="22" name="Picture 21">
            <a:extLst>
              <a:ext uri="{FF2B5EF4-FFF2-40B4-BE49-F238E27FC236}">
                <a16:creationId xmlns:a16="http://schemas.microsoft.com/office/drawing/2014/main" id="{7F2BF467-6509-4A43-9A49-D1B2546B7DAB}"/>
              </a:ext>
            </a:extLst>
          </p:cNvPr>
          <p:cNvPicPr>
            <a:picLocks noChangeAspect="1"/>
          </p:cNvPicPr>
          <p:nvPr/>
        </p:nvPicPr>
        <p:blipFill>
          <a:blip r:embed="rId3"/>
          <a:stretch>
            <a:fillRect/>
          </a:stretch>
        </p:blipFill>
        <p:spPr>
          <a:xfrm>
            <a:off x="4088492" y="3542137"/>
            <a:ext cx="7649643" cy="2238687"/>
          </a:xfrm>
          <a:prstGeom prst="rect">
            <a:avLst/>
          </a:prstGeom>
        </p:spPr>
      </p:pic>
    </p:spTree>
    <p:extLst>
      <p:ext uri="{BB962C8B-B14F-4D97-AF65-F5344CB8AC3E}">
        <p14:creationId xmlns:p14="http://schemas.microsoft.com/office/powerpoint/2010/main" val="660715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36BA1C7-422B-429A-9DD9-208563B6174D}"/>
              </a:ext>
            </a:extLst>
          </p:cNvPr>
          <p:cNvPicPr>
            <a:picLocks noChangeAspect="1"/>
          </p:cNvPicPr>
          <p:nvPr/>
        </p:nvPicPr>
        <p:blipFill>
          <a:blip r:embed="rId2"/>
          <a:stretch>
            <a:fillRect/>
          </a:stretch>
        </p:blipFill>
        <p:spPr>
          <a:xfrm>
            <a:off x="4494276" y="4103569"/>
            <a:ext cx="6844202" cy="2106731"/>
          </a:xfrm>
          <a:prstGeom prst="rect">
            <a:avLst/>
          </a:prstGeom>
        </p:spPr>
      </p:pic>
      <p:pic>
        <p:nvPicPr>
          <p:cNvPr id="20" name="Picture 19">
            <a:extLst>
              <a:ext uri="{FF2B5EF4-FFF2-40B4-BE49-F238E27FC236}">
                <a16:creationId xmlns:a16="http://schemas.microsoft.com/office/drawing/2014/main" id="{7A30DF7C-6366-47FE-BD6C-2B23F1D87C8E}"/>
              </a:ext>
            </a:extLst>
          </p:cNvPr>
          <p:cNvPicPr>
            <a:picLocks noChangeAspect="1"/>
          </p:cNvPicPr>
          <p:nvPr/>
        </p:nvPicPr>
        <p:blipFill>
          <a:blip r:embed="rId3"/>
          <a:stretch>
            <a:fillRect/>
          </a:stretch>
        </p:blipFill>
        <p:spPr>
          <a:xfrm>
            <a:off x="4494276" y="1283664"/>
            <a:ext cx="6538301" cy="2678736"/>
          </a:xfrm>
          <a:prstGeom prst="rect">
            <a:avLst/>
          </a:prstGeom>
        </p:spPr>
      </p:pic>
    </p:spTree>
    <p:extLst>
      <p:ext uri="{BB962C8B-B14F-4D97-AF65-F5344CB8AC3E}">
        <p14:creationId xmlns:p14="http://schemas.microsoft.com/office/powerpoint/2010/main" val="3450422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363AE501-F1C4-46B9-96DB-57C3AAC9FE62}"/>
              </a:ext>
            </a:extLst>
          </p:cNvPr>
          <p:cNvPicPr>
            <a:picLocks noChangeAspect="1"/>
          </p:cNvPicPr>
          <p:nvPr/>
        </p:nvPicPr>
        <p:blipFill>
          <a:blip r:embed="rId2"/>
          <a:stretch>
            <a:fillRect/>
          </a:stretch>
        </p:blipFill>
        <p:spPr>
          <a:xfrm>
            <a:off x="4067175" y="2029044"/>
            <a:ext cx="7810500" cy="2025567"/>
          </a:xfrm>
          <a:prstGeom prst="rect">
            <a:avLst/>
          </a:prstGeom>
        </p:spPr>
      </p:pic>
    </p:spTree>
    <p:extLst>
      <p:ext uri="{BB962C8B-B14F-4D97-AF65-F5344CB8AC3E}">
        <p14:creationId xmlns:p14="http://schemas.microsoft.com/office/powerpoint/2010/main" val="1039577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3.6 – Model Interpretation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pic>
        <p:nvPicPr>
          <p:cNvPr id="7" name="Picture 6">
            <a:extLst>
              <a:ext uri="{FF2B5EF4-FFF2-40B4-BE49-F238E27FC236}">
                <a16:creationId xmlns:a16="http://schemas.microsoft.com/office/drawing/2014/main" id="{76F8F346-659F-4C67-876A-9858F367C769}"/>
              </a:ext>
            </a:extLst>
          </p:cNvPr>
          <p:cNvPicPr>
            <a:picLocks noChangeAspect="1"/>
          </p:cNvPicPr>
          <p:nvPr/>
        </p:nvPicPr>
        <p:blipFill>
          <a:blip r:embed="rId2"/>
          <a:stretch>
            <a:fillRect/>
          </a:stretch>
        </p:blipFill>
        <p:spPr>
          <a:xfrm>
            <a:off x="4916194" y="1249018"/>
            <a:ext cx="6042862" cy="4359964"/>
          </a:xfrm>
          <a:prstGeom prst="rect">
            <a:avLst/>
          </a:prstGeom>
        </p:spPr>
      </p:pic>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07431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6. Conclusion</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902550302"/>
              </p:ext>
            </p:extLst>
          </p:nvPr>
        </p:nvGraphicFramePr>
        <p:xfrm>
          <a:off x="838200" y="1818550"/>
          <a:ext cx="4070684" cy="3931920"/>
        </p:xfrm>
        <a:graphic>
          <a:graphicData uri="http://schemas.openxmlformats.org/drawingml/2006/table">
            <a:tbl>
              <a:tblPr firstRow="1" bandRow="1">
                <a:tableStyleId>{5C22544A-7EE6-4342-B048-85BDC9FD1C3A}</a:tableStyleId>
              </a:tblPr>
              <a:tblGrid>
                <a:gridCol w="4070684">
                  <a:extLst>
                    <a:ext uri="{9D8B030D-6E8A-4147-A177-3AD203B41FA5}">
                      <a16:colId xmlns:a16="http://schemas.microsoft.com/office/drawing/2014/main" val="35102888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Conclusion</a:t>
                      </a:r>
                      <a:endParaRPr lang="en-CA" dirty="0"/>
                    </a:p>
                  </a:txBody>
                  <a:tcPr/>
                </a:tc>
                <a:extLst>
                  <a:ext uri="{0D108BD9-81ED-4DB2-BD59-A6C34878D82A}">
                    <a16:rowId xmlns:a16="http://schemas.microsoft.com/office/drawing/2014/main" val="2163894249"/>
                  </a:ext>
                </a:extLst>
              </a:tr>
              <a:tr h="131709">
                <a:tc>
                  <a:txBody>
                    <a:bodyPr/>
                    <a:lstStyle/>
                    <a:p>
                      <a:pPr marL="457200" lvl="1" indent="0">
                        <a:buFont typeface="+mj-lt"/>
                        <a:buNone/>
                      </a:pPr>
                      <a:endParaRPr lang="en-US" dirty="0"/>
                    </a:p>
                  </a:txBody>
                  <a:tcPr/>
                </a:tc>
                <a:extLst>
                  <a:ext uri="{0D108BD9-81ED-4DB2-BD59-A6C34878D82A}">
                    <a16:rowId xmlns:a16="http://schemas.microsoft.com/office/drawing/2014/main" val="2370029621"/>
                  </a:ext>
                </a:extLst>
              </a:tr>
              <a:tr h="0">
                <a:tc>
                  <a:txBody>
                    <a:bodyPr/>
                    <a:lstStyle/>
                    <a:p>
                      <a:pPr marL="0" lvl="0" indent="0">
                        <a:buFont typeface="+mj-lt"/>
                        <a:buNone/>
                      </a:pPr>
                      <a:r>
                        <a:rPr lang="en-US" b="1" dirty="0"/>
                        <a:t>Recommendations</a:t>
                      </a:r>
                    </a:p>
                    <a:p>
                      <a:pPr marL="285750" lvl="0" indent="-285750">
                        <a:buFont typeface="Arial" panose="020B0604020202020204" pitchFamily="34" charset="0"/>
                        <a:buChar char="•"/>
                      </a:pPr>
                      <a:r>
                        <a:rPr lang="en-US" dirty="0"/>
                        <a:t>Model chosen</a:t>
                      </a:r>
                    </a:p>
                    <a:p>
                      <a:pPr marL="285750" lvl="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dirty="0"/>
                        <a:t>Voting</a:t>
                      </a:r>
                    </a:p>
                    <a:p>
                      <a:pPr marL="457200" lvl="1" indent="0">
                        <a:buFont typeface="+mj-lt"/>
                        <a:buNone/>
                      </a:pPr>
                      <a:endParaRPr lang="en-US" dirty="0"/>
                    </a:p>
                  </a:txBody>
                  <a:tcPr/>
                </a:tc>
                <a:extLst>
                  <a:ext uri="{0D108BD9-81ED-4DB2-BD59-A6C34878D82A}">
                    <a16:rowId xmlns:a16="http://schemas.microsoft.com/office/drawing/2014/main" val="3922965590"/>
                  </a:ext>
                </a:extLst>
              </a:tr>
              <a:tr h="0">
                <a:tc>
                  <a:txBody>
                    <a:bodyPr/>
                    <a:lstStyle/>
                    <a:p>
                      <a:pPr marL="0" lvl="0" indent="0">
                        <a:buFont typeface="+mj-lt"/>
                        <a:buNone/>
                      </a:pPr>
                      <a:r>
                        <a:rPr lang="en-US" b="1" dirty="0"/>
                        <a:t>Future Work</a:t>
                      </a:r>
                    </a:p>
                  </a:txBody>
                  <a:tcPr/>
                </a:tc>
                <a:extLst>
                  <a:ext uri="{0D108BD9-81ED-4DB2-BD59-A6C34878D82A}">
                    <a16:rowId xmlns:a16="http://schemas.microsoft.com/office/drawing/2014/main" val="4120445709"/>
                  </a:ext>
                </a:extLst>
              </a:tr>
              <a:tr h="0">
                <a:tc>
                  <a:txBody>
                    <a:bodyPr/>
                    <a:lstStyle/>
                    <a:p>
                      <a:pPr marL="457200" lvl="1" indent="0">
                        <a:buFont typeface="+mj-lt"/>
                        <a:buNone/>
                      </a:pPr>
                      <a:endParaRPr lang="en-US" dirty="0"/>
                    </a:p>
                  </a:txBody>
                  <a:tcPr/>
                </a:tc>
                <a:extLst>
                  <a:ext uri="{0D108BD9-81ED-4DB2-BD59-A6C34878D82A}">
                    <a16:rowId xmlns:a16="http://schemas.microsoft.com/office/drawing/2014/main" val="2959503930"/>
                  </a:ext>
                </a:extLst>
              </a:tr>
              <a:tr h="0">
                <a:tc>
                  <a:txBody>
                    <a:bodyPr/>
                    <a:lstStyle/>
                    <a:p>
                      <a:pPr marL="457200" lvl="1" indent="0">
                        <a:buFont typeface="+mj-lt"/>
                        <a:buNone/>
                      </a:pPr>
                      <a:endParaRPr lang="en-US" dirty="0"/>
                    </a:p>
                  </a:txBody>
                  <a:tcPr/>
                </a:tc>
                <a:extLst>
                  <a:ext uri="{0D108BD9-81ED-4DB2-BD59-A6C34878D82A}">
                    <a16:rowId xmlns:a16="http://schemas.microsoft.com/office/drawing/2014/main" val="966085499"/>
                  </a:ext>
                </a:extLst>
              </a:tr>
              <a:tr h="0">
                <a:tc>
                  <a: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txBody>
                  <a:tcPr/>
                </a:tc>
                <a:extLst>
                  <a:ext uri="{0D108BD9-81ED-4DB2-BD59-A6C34878D82A}">
                    <a16:rowId xmlns:a16="http://schemas.microsoft.com/office/drawing/2014/main" val="3530289822"/>
                  </a:ext>
                </a:extLst>
              </a:tr>
            </a:tbl>
          </a:graphicData>
        </a:graphic>
      </p:graphicFrame>
    </p:spTree>
    <p:extLst>
      <p:ext uri="{BB962C8B-B14F-4D97-AF65-F5344CB8AC3E}">
        <p14:creationId xmlns:p14="http://schemas.microsoft.com/office/powerpoint/2010/main" val="1252288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1024177933"/>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Conclusion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dirty="0"/>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4598869"/>
            <a:ext cx="7959991" cy="2091570"/>
          </a:xfrm>
          <a:prstGeom prst="rect">
            <a:avLst/>
          </a:prstGeom>
          <a:noFill/>
        </p:spPr>
        <p:txBody>
          <a:bodyPr wrap="square" rtlCol="0">
            <a:normAutofit/>
          </a:bodyPr>
          <a:lstStyle/>
          <a:p>
            <a:pPr marL="285750" indent="-285750">
              <a:buFont typeface="Arial" panose="020B0604020202020204" pitchFamily="34" charset="0"/>
              <a:buChar char="•"/>
            </a:pPr>
            <a:r>
              <a:rPr lang="en-US" dirty="0"/>
              <a:t>The Naïve Bayes with optimized features and tuned hyperparameters and the ensemble weighted voting soft gave us our best results.</a:t>
            </a:r>
          </a:p>
          <a:p>
            <a:pPr marL="285750" indent="-285750">
              <a:buFont typeface="Arial" panose="020B0604020202020204" pitchFamily="34" charset="0"/>
              <a:buChar char="•"/>
            </a:pPr>
            <a:r>
              <a:rPr lang="en-US" dirty="0"/>
              <a:t>Both the variance and bias are slightly improved for the ensemble voting model, indicating a more robust model.</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pic>
        <p:nvPicPr>
          <p:cNvPr id="3" name="Picture 2">
            <a:extLst>
              <a:ext uri="{FF2B5EF4-FFF2-40B4-BE49-F238E27FC236}">
                <a16:creationId xmlns:a16="http://schemas.microsoft.com/office/drawing/2014/main" id="{A9CB8F72-2DBC-4F8A-968D-5C4ABF205E2B}"/>
              </a:ext>
            </a:extLst>
          </p:cNvPr>
          <p:cNvPicPr>
            <a:picLocks noChangeAspect="1"/>
          </p:cNvPicPr>
          <p:nvPr/>
        </p:nvPicPr>
        <p:blipFill>
          <a:blip r:embed="rId3"/>
          <a:stretch>
            <a:fillRect/>
          </a:stretch>
        </p:blipFill>
        <p:spPr>
          <a:xfrm>
            <a:off x="8098063" y="1967149"/>
            <a:ext cx="3796485" cy="2490551"/>
          </a:xfrm>
          <a:prstGeom prst="rect">
            <a:avLst/>
          </a:prstGeom>
        </p:spPr>
      </p:pic>
      <p:pic>
        <p:nvPicPr>
          <p:cNvPr id="4" name="Picture 3">
            <a:extLst>
              <a:ext uri="{FF2B5EF4-FFF2-40B4-BE49-F238E27FC236}">
                <a16:creationId xmlns:a16="http://schemas.microsoft.com/office/drawing/2014/main" id="{4448A575-3C72-45FC-ACC2-A528140E3BA8}"/>
              </a:ext>
            </a:extLst>
          </p:cNvPr>
          <p:cNvPicPr>
            <a:picLocks noChangeAspect="1"/>
          </p:cNvPicPr>
          <p:nvPr/>
        </p:nvPicPr>
        <p:blipFill>
          <a:blip r:embed="rId4"/>
          <a:stretch>
            <a:fillRect/>
          </a:stretch>
        </p:blipFill>
        <p:spPr>
          <a:xfrm>
            <a:off x="4133535" y="1985538"/>
            <a:ext cx="3629340" cy="2472161"/>
          </a:xfrm>
          <a:prstGeom prst="rect">
            <a:avLst/>
          </a:prstGeom>
        </p:spPr>
      </p:pic>
    </p:spTree>
    <p:extLst>
      <p:ext uri="{BB962C8B-B14F-4D97-AF65-F5344CB8AC3E}">
        <p14:creationId xmlns:p14="http://schemas.microsoft.com/office/powerpoint/2010/main" val="4230236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Conclusion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dirty="0"/>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5057775"/>
            <a:ext cx="7959991" cy="1632664"/>
          </a:xfrm>
          <a:prstGeom prst="rect">
            <a:avLst/>
          </a:prstGeom>
          <a:noFill/>
        </p:spPr>
        <p:txBody>
          <a:bodyPr wrap="square" rtlCol="0">
            <a:normAutofit/>
          </a:bodyPr>
          <a:lstStyle/>
          <a:p>
            <a:pPr marL="285750" indent="-285750">
              <a:buFont typeface="Arial" panose="020B0604020202020204" pitchFamily="34" charset="0"/>
              <a:buChar char="•"/>
            </a:pPr>
            <a:r>
              <a:rPr lang="en-US" dirty="0"/>
              <a:t>Based on our results, the recommended model to proceed with is:</a:t>
            </a:r>
          </a:p>
          <a:p>
            <a:pPr marL="742950" lvl="1" indent="-285750">
              <a:buFont typeface="Arial" panose="020B0604020202020204" pitchFamily="34" charset="0"/>
              <a:buChar char="•"/>
            </a:pPr>
            <a:r>
              <a:rPr lang="en-US" sz="2000" b="1" u="sng" dirty="0"/>
              <a:t>Weighted Voting Ensemble (Soft Voting)</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pic>
        <p:nvPicPr>
          <p:cNvPr id="3" name="Picture 2">
            <a:extLst>
              <a:ext uri="{FF2B5EF4-FFF2-40B4-BE49-F238E27FC236}">
                <a16:creationId xmlns:a16="http://schemas.microsoft.com/office/drawing/2014/main" id="{A9CB8F72-2DBC-4F8A-968D-5C4ABF205E2B}"/>
              </a:ext>
            </a:extLst>
          </p:cNvPr>
          <p:cNvPicPr>
            <a:picLocks noChangeAspect="1"/>
          </p:cNvPicPr>
          <p:nvPr/>
        </p:nvPicPr>
        <p:blipFill>
          <a:blip r:embed="rId3"/>
          <a:stretch>
            <a:fillRect/>
          </a:stretch>
        </p:blipFill>
        <p:spPr>
          <a:xfrm>
            <a:off x="5907313" y="2028824"/>
            <a:ext cx="3796485" cy="2490551"/>
          </a:xfrm>
          <a:prstGeom prst="rect">
            <a:avLst/>
          </a:prstGeom>
        </p:spPr>
      </p:pic>
    </p:spTree>
    <p:extLst>
      <p:ext uri="{BB962C8B-B14F-4D97-AF65-F5344CB8AC3E}">
        <p14:creationId xmlns:p14="http://schemas.microsoft.com/office/powerpoint/2010/main" val="348378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6A8C9FA-22A3-49AB-9E42-88C2BE8F9B97}"/>
              </a:ext>
            </a:extLst>
          </p:cNvPr>
          <p:cNvSpPr>
            <a:spLocks noGrp="1"/>
          </p:cNvSpPr>
          <p:nvPr>
            <p:ph type="title"/>
          </p:nvPr>
        </p:nvSpPr>
        <p:spPr>
          <a:xfrm>
            <a:off x="838200" y="365125"/>
            <a:ext cx="10515600" cy="1325563"/>
          </a:xfrm>
        </p:spPr>
        <p:txBody>
          <a:bodyPr>
            <a:normAutofit/>
          </a:bodyPr>
          <a:lstStyle/>
          <a:p>
            <a:r>
              <a:rPr lang="en-US" sz="4000" dirty="0"/>
              <a:t>3. Methodology</a:t>
            </a:r>
            <a:endParaRPr lang="en-CA" sz="4000" dirty="0"/>
          </a:p>
        </p:txBody>
      </p:sp>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1388360206"/>
              </p:ext>
            </p:extLst>
          </p:nvPr>
        </p:nvGraphicFramePr>
        <p:xfrm>
          <a:off x="838200" y="1818550"/>
          <a:ext cx="4070684" cy="2560320"/>
        </p:xfrm>
        <a:graphic>
          <a:graphicData uri="http://schemas.openxmlformats.org/drawingml/2006/table">
            <a:tbl>
              <a:tblPr firstRow="1" bandRow="1">
                <a:tableStyleId>{5C22544A-7EE6-4342-B048-85BDC9FD1C3A}</a:tableStyleId>
              </a:tblPr>
              <a:tblGrid>
                <a:gridCol w="4070684">
                  <a:extLst>
                    <a:ext uri="{9D8B030D-6E8A-4147-A177-3AD203B41FA5}">
                      <a16:colId xmlns:a16="http://schemas.microsoft.com/office/drawing/2014/main" val="35102888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Methodology</a:t>
                      </a:r>
                      <a:endParaRPr lang="en-CA" dirty="0"/>
                    </a:p>
                  </a:txBody>
                  <a:tcPr/>
                </a:tc>
                <a:extLst>
                  <a:ext uri="{0D108BD9-81ED-4DB2-BD59-A6C34878D82A}">
                    <a16:rowId xmlns:a16="http://schemas.microsoft.com/office/drawing/2014/main" val="2163894249"/>
                  </a:ext>
                </a:extLst>
              </a:tr>
              <a:tr h="131709">
                <a:tc>
                  <a:txBody>
                    <a:bodyPr/>
                    <a:lstStyle/>
                    <a:p>
                      <a:pPr marL="457200" lvl="1" indent="0">
                        <a:buFont typeface="+mj-lt"/>
                        <a:buNone/>
                      </a:pPr>
                      <a:r>
                        <a:rPr lang="en-US" dirty="0"/>
                        <a:t>1. Data Preparation</a:t>
                      </a:r>
                    </a:p>
                  </a:txBody>
                  <a:tcPr/>
                </a:tc>
                <a:extLst>
                  <a:ext uri="{0D108BD9-81ED-4DB2-BD59-A6C34878D82A}">
                    <a16:rowId xmlns:a16="http://schemas.microsoft.com/office/drawing/2014/main" val="2370029621"/>
                  </a:ext>
                </a:extLst>
              </a:tr>
              <a:tr h="0">
                <a:tc>
                  <a:txBody>
                    <a:bodyPr/>
                    <a:lstStyle/>
                    <a:p>
                      <a:pPr marL="457200" lvl="1" indent="0">
                        <a:buFont typeface="+mj-lt"/>
                        <a:buNone/>
                      </a:pPr>
                      <a:r>
                        <a:rPr lang="en-US" dirty="0"/>
                        <a:t>2. Cleaning and NLP</a:t>
                      </a:r>
                    </a:p>
                  </a:txBody>
                  <a:tcPr/>
                </a:tc>
                <a:extLst>
                  <a:ext uri="{0D108BD9-81ED-4DB2-BD59-A6C34878D82A}">
                    <a16:rowId xmlns:a16="http://schemas.microsoft.com/office/drawing/2014/main" val="3922965590"/>
                  </a:ext>
                </a:extLst>
              </a:tr>
              <a:tr h="0">
                <a:tc>
                  <a:txBody>
                    <a:bodyPr/>
                    <a:lstStyle/>
                    <a:p>
                      <a:pPr marL="457200" lvl="1" indent="0">
                        <a:buFont typeface="+mj-lt"/>
                        <a:buNone/>
                      </a:pPr>
                      <a:r>
                        <a:rPr lang="en-US" dirty="0"/>
                        <a:t>3. Data Exploration</a:t>
                      </a:r>
                    </a:p>
                  </a:txBody>
                  <a:tcPr/>
                </a:tc>
                <a:extLst>
                  <a:ext uri="{0D108BD9-81ED-4DB2-BD59-A6C34878D82A}">
                    <a16:rowId xmlns:a16="http://schemas.microsoft.com/office/drawing/2014/main" val="4120445709"/>
                  </a:ext>
                </a:extLst>
              </a:tr>
              <a:tr h="0">
                <a:tc>
                  <a:txBody>
                    <a:bodyPr/>
                    <a:lstStyle/>
                    <a:p>
                      <a:pPr marL="457200" lvl="1" indent="0">
                        <a:buFont typeface="+mj-lt"/>
                        <a:buNone/>
                      </a:pPr>
                      <a:r>
                        <a:rPr lang="en-US" dirty="0"/>
                        <a:t>4. Feature Engineering and Selection</a:t>
                      </a:r>
                    </a:p>
                  </a:txBody>
                  <a:tcPr/>
                </a:tc>
                <a:extLst>
                  <a:ext uri="{0D108BD9-81ED-4DB2-BD59-A6C34878D82A}">
                    <a16:rowId xmlns:a16="http://schemas.microsoft.com/office/drawing/2014/main" val="2959503930"/>
                  </a:ext>
                </a:extLst>
              </a:tr>
              <a:tr h="0">
                <a:tc>
                  <a:txBody>
                    <a:bodyPr/>
                    <a:lstStyle/>
                    <a:p>
                      <a:pPr marL="457200" lvl="1" indent="0">
                        <a:buFont typeface="+mj-lt"/>
                        <a:buNone/>
                      </a:pPr>
                      <a:r>
                        <a:rPr lang="en-US" dirty="0"/>
                        <a:t>5. Model Evaluation and Ensemble</a:t>
                      </a:r>
                    </a:p>
                  </a:txBody>
                  <a:tcPr/>
                </a:tc>
                <a:extLst>
                  <a:ext uri="{0D108BD9-81ED-4DB2-BD59-A6C34878D82A}">
                    <a16:rowId xmlns:a16="http://schemas.microsoft.com/office/drawing/2014/main" val="966085499"/>
                  </a:ext>
                </a:extLst>
              </a:tr>
              <a:tr h="0">
                <a:tc>
                  <a: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6. Model Interpretation</a:t>
                      </a:r>
                    </a:p>
                  </a:txBody>
                  <a:tcPr/>
                </a:tc>
                <a:extLst>
                  <a:ext uri="{0D108BD9-81ED-4DB2-BD59-A6C34878D82A}">
                    <a16:rowId xmlns:a16="http://schemas.microsoft.com/office/drawing/2014/main" val="3530289822"/>
                  </a:ext>
                </a:extLst>
              </a:tr>
            </a:tbl>
          </a:graphicData>
        </a:graphic>
      </p:graphicFrame>
      <p:pic>
        <p:nvPicPr>
          <p:cNvPr id="7" name="Picture 2" descr="Machine generated alternative text:&#10;Review on CRISP-DM &#10;Dat asets &#10;Data &#10;Processing &amp; &#10;Wrmgling &#10;Data Retrieval &#10;Feature &#10;Extraction &amp; &#10;Erg ineering &#10;Feature &#10;Scaling &amp; &#10;Selection &#10;MEhire &#10;Lerning &#10;Al ithm &#10;Modeling &#10;Mi lestone2 &#10;Mmitoring &#10;Tming &#10;Proposal &#10;Mi lestonel &#10;Data fteparation &#10;Re-iterate till satisfactory model perfomunce &#10;Final Presentation ">
            <a:extLst>
              <a:ext uri="{FF2B5EF4-FFF2-40B4-BE49-F238E27FC236}">
                <a16:creationId xmlns:a16="http://schemas.microsoft.com/office/drawing/2014/main" id="{E2067FFF-0B64-4634-A47E-BB025B9774C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61547" y="238221"/>
            <a:ext cx="5181600" cy="26746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generated alternative text:&#10;Data &#10;Acquisition &#10;Data &#10;Cleaning &#10;Test &#10;Data &#10;Model &#10;Training &amp; &#10;Building &#10;Model &#10;Testing &#10;Model &#10;Deployment ">
            <a:extLst>
              <a:ext uri="{FF2B5EF4-FFF2-40B4-BE49-F238E27FC236}">
                <a16:creationId xmlns:a16="http://schemas.microsoft.com/office/drawing/2014/main" id="{2EFF3009-3DAA-443F-BE07-F21B02413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533" y="3137855"/>
            <a:ext cx="5426243" cy="169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37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2225347211"/>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Future Work</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Conclusion</a:t>
            </a:r>
          </a:p>
          <a:p>
            <a:pPr lvl="0"/>
            <a:r>
              <a:rPr lang="en-US" dirty="0"/>
              <a:t>Recommendations</a:t>
            </a:r>
          </a:p>
          <a:p>
            <a:pPr marL="285750" lvl="0" indent="-285750">
              <a:buFont typeface="Arial" panose="020B0604020202020204" pitchFamily="34" charset="0"/>
              <a:buChar char="•"/>
            </a:pPr>
            <a:r>
              <a:rPr lang="en-US" dirty="0"/>
              <a:t>Model chosen</a:t>
            </a:r>
          </a:p>
          <a:p>
            <a:pPr marL="285750" lvl="0" indent="-285750">
              <a:buFont typeface="Arial" panose="020B0604020202020204" pitchFamily="34" charset="0"/>
              <a:buChar char="•"/>
            </a:pPr>
            <a:r>
              <a:rPr lang="en-US" dirty="0"/>
              <a:t>Discussion of Naïve Bayes with Hyperparameters and Voting </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86264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2920370793"/>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715461">
                  <a:extLst>
                    <a:ext uri="{9D8B030D-6E8A-4147-A177-3AD203B41FA5}">
                      <a16:colId xmlns:a16="http://schemas.microsoft.com/office/drawing/2014/main" val="1749063953"/>
                    </a:ext>
                  </a:extLst>
                </a:gridCol>
                <a:gridCol w="2967790">
                  <a:extLst>
                    <a:ext uri="{9D8B030D-6E8A-4147-A177-3AD203B41FA5}">
                      <a16:colId xmlns:a16="http://schemas.microsoft.com/office/drawing/2014/main" val="254575842"/>
                    </a:ext>
                  </a:extLst>
                </a:gridCol>
              </a:tblGrid>
              <a:tr h="224311">
                <a:tc gridSpan="2">
                  <a:txBody>
                    <a:bodyPr/>
                    <a:lstStyle/>
                    <a:p>
                      <a:r>
                        <a:rPr lang="en-US" sz="1600" dirty="0"/>
                        <a:t>Future Work</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dialog_norm.csv</a:t>
                      </a:r>
                    </a:p>
                  </a:txBody>
                  <a:tcPr/>
                </a:tc>
                <a:extLst>
                  <a:ext uri="{0D108BD9-81ED-4DB2-BD59-A6C34878D82A}">
                    <a16:rowId xmlns:a16="http://schemas.microsoft.com/office/drawing/2014/main" val="1412000761"/>
                  </a:ext>
                </a:extLst>
              </a:tr>
            </a:tbl>
          </a:graphicData>
        </a:graphic>
      </p:graphicFrame>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grpSp>
        <p:nvGrpSpPr>
          <p:cNvPr id="10" name="Group 9">
            <a:extLst>
              <a:ext uri="{FF2B5EF4-FFF2-40B4-BE49-F238E27FC236}">
                <a16:creationId xmlns:a16="http://schemas.microsoft.com/office/drawing/2014/main" id="{582C348F-268E-4CEC-8490-3708CB12E1BB}"/>
              </a:ext>
            </a:extLst>
          </p:cNvPr>
          <p:cNvGrpSpPr/>
          <p:nvPr/>
        </p:nvGrpSpPr>
        <p:grpSpPr>
          <a:xfrm>
            <a:off x="3914274" y="166051"/>
            <a:ext cx="8046703" cy="883920"/>
            <a:chOff x="3914274" y="166051"/>
            <a:chExt cx="8046703" cy="883920"/>
          </a:xfrm>
        </p:grpSpPr>
        <p:sp>
          <p:nvSpPr>
            <p:cNvPr id="11" name="Rectangle 10">
              <a:extLst>
                <a:ext uri="{FF2B5EF4-FFF2-40B4-BE49-F238E27FC236}">
                  <a16:creationId xmlns:a16="http://schemas.microsoft.com/office/drawing/2014/main" id="{1AE373CB-8FD7-4E40-A301-EF91826C45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588CE8CE-0212-4E4D-A402-942FC7F0BAF5}"/>
                </a:ext>
              </a:extLst>
            </p:cNvPr>
            <p:cNvGrpSpPr/>
            <p:nvPr/>
          </p:nvGrpSpPr>
          <p:grpSpPr>
            <a:xfrm>
              <a:off x="4335924" y="307221"/>
              <a:ext cx="7275095" cy="601581"/>
              <a:chOff x="770021" y="5253787"/>
              <a:chExt cx="7275095" cy="601581"/>
            </a:xfrm>
          </p:grpSpPr>
          <p:sp>
            <p:nvSpPr>
              <p:cNvPr id="14" name="Rectangle: Rounded Corners 13">
                <a:extLst>
                  <a:ext uri="{FF2B5EF4-FFF2-40B4-BE49-F238E27FC236}">
                    <a16:creationId xmlns:a16="http://schemas.microsoft.com/office/drawing/2014/main" id="{A2943544-C040-411A-BCD7-7735EA3E3E2E}"/>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5" name="Rectangle: Rounded Corners 14">
                <a:extLst>
                  <a:ext uri="{FF2B5EF4-FFF2-40B4-BE49-F238E27FC236}">
                    <a16:creationId xmlns:a16="http://schemas.microsoft.com/office/drawing/2014/main" id="{E6751198-8092-44D7-8873-545A5C18CBA4}"/>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Exploration</a:t>
                </a:r>
                <a:endParaRPr lang="en-CA" sz="1100" dirty="0">
                  <a:solidFill>
                    <a:schemeClr val="bg1"/>
                  </a:solidFill>
                </a:endParaRPr>
              </a:p>
            </p:txBody>
          </p:sp>
          <p:sp>
            <p:nvSpPr>
              <p:cNvPr id="16" name="Rectangle: Rounded Corners 15">
                <a:extLst>
                  <a:ext uri="{FF2B5EF4-FFF2-40B4-BE49-F238E27FC236}">
                    <a16:creationId xmlns:a16="http://schemas.microsoft.com/office/drawing/2014/main" id="{54F8D395-ECA6-42C6-BBF2-32C6B2E3B9FB}"/>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Feature Engineering &amp; Selection</a:t>
                </a:r>
                <a:endParaRPr lang="en-CA" sz="1100" dirty="0">
                  <a:solidFill>
                    <a:schemeClr val="bg1"/>
                  </a:solidFill>
                </a:endParaRPr>
              </a:p>
            </p:txBody>
          </p:sp>
          <p:sp>
            <p:nvSpPr>
              <p:cNvPr id="17" name="Rectangle: Rounded Corners 16">
                <a:extLst>
                  <a:ext uri="{FF2B5EF4-FFF2-40B4-BE49-F238E27FC236}">
                    <a16:creationId xmlns:a16="http://schemas.microsoft.com/office/drawing/2014/main" id="{0B490791-6A3F-4D52-B913-ADD58485D06C}"/>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Model Evaluation and Ensemble</a:t>
                </a:r>
                <a:endParaRPr lang="en-CA" sz="1100" dirty="0">
                  <a:solidFill>
                    <a:schemeClr val="bg1"/>
                  </a:solidFill>
                </a:endParaRPr>
              </a:p>
            </p:txBody>
          </p:sp>
          <p:sp>
            <p:nvSpPr>
              <p:cNvPr id="18" name="Rectangle: Rounded Corners 17">
                <a:extLst>
                  <a:ext uri="{FF2B5EF4-FFF2-40B4-BE49-F238E27FC236}">
                    <a16:creationId xmlns:a16="http://schemas.microsoft.com/office/drawing/2014/main" id="{28FEDD93-E378-4641-BF95-950E76F06CA0}"/>
                  </a:ext>
                </a:extLst>
              </p:cNvPr>
              <p:cNvSpPr/>
              <p:nvPr/>
            </p:nvSpPr>
            <p:spPr>
              <a:xfrm>
                <a:off x="6934197" y="5253787"/>
                <a:ext cx="1110919" cy="6015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Model Interpretation</a:t>
                </a:r>
                <a:endParaRPr lang="en-CA" sz="1100" b="1" dirty="0">
                  <a:solidFill>
                    <a:schemeClr val="tx1"/>
                  </a:solidFill>
                </a:endParaRPr>
              </a:p>
            </p:txBody>
          </p:sp>
          <p:sp>
            <p:nvSpPr>
              <p:cNvPr id="19" name="Rectangle: Rounded Corners 18">
                <a:extLst>
                  <a:ext uri="{FF2B5EF4-FFF2-40B4-BE49-F238E27FC236}">
                    <a16:creationId xmlns:a16="http://schemas.microsoft.com/office/drawing/2014/main" id="{7F652421-B329-49C9-9B34-0001898E0073}"/>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Conclusion</a:t>
            </a:r>
          </a:p>
          <a:p>
            <a:pPr lvl="0"/>
            <a:r>
              <a:rPr lang="en-US" dirty="0"/>
              <a:t>Recommendations</a:t>
            </a:r>
          </a:p>
          <a:p>
            <a:pPr marL="285750" lvl="0" indent="-285750">
              <a:buFont typeface="Arial" panose="020B0604020202020204" pitchFamily="34" charset="0"/>
              <a:buChar char="•"/>
            </a:pPr>
            <a:r>
              <a:rPr lang="en-US" dirty="0"/>
              <a:t>Model chosen</a:t>
            </a:r>
          </a:p>
          <a:p>
            <a:pPr marL="285750" lvl="0" indent="-285750">
              <a:buFont typeface="Arial" panose="020B0604020202020204" pitchFamily="34" charset="0"/>
              <a:buChar char="•"/>
            </a:pPr>
            <a:r>
              <a:rPr lang="en-US" dirty="0"/>
              <a:t>Discussion of Naïve Bayes with Hyperparameters and Voting </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283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2964315568"/>
              </p:ext>
            </p:extLst>
          </p:nvPr>
        </p:nvGraphicFramePr>
        <p:xfrm>
          <a:off x="838200" y="254920"/>
          <a:ext cx="10515600" cy="62788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131709">
                <a:tc>
                  <a:txBody>
                    <a:bodyPr/>
                    <a:lstStyle/>
                    <a:p>
                      <a:pPr marL="0" lvl="0" indent="0">
                        <a:buFont typeface="+mj-lt"/>
                        <a:buNone/>
                      </a:pPr>
                      <a:r>
                        <a:rPr lang="en-US" sz="1400" b="0" i="0" kern="1200" dirty="0">
                          <a:solidFill>
                            <a:schemeClr val="dk1"/>
                          </a:solidFill>
                          <a:effectLst/>
                          <a:latin typeface="+mn-lt"/>
                          <a:ea typeface="+mn-ea"/>
                          <a:cs typeface="+mn-cs"/>
                        </a:rPr>
                        <a:t>Upasana, Mar. 17, 2017, Imbalanced Data : How to handle Imbalanced Classification Problems</a:t>
                      </a:r>
                      <a:br>
                        <a:rPr lang="en-US" sz="1400" dirty="0"/>
                      </a:br>
                      <a:r>
                        <a:rPr lang="en-US" sz="1400" b="0" i="0" u="none" strike="noStrike" kern="1200" dirty="0">
                          <a:solidFill>
                            <a:schemeClr val="dk1"/>
                          </a:solidFill>
                          <a:effectLst/>
                          <a:latin typeface="+mn-lt"/>
                          <a:ea typeface="+mn-ea"/>
                          <a:cs typeface="+mn-cs"/>
                          <a:hlinkClick r:id="rId3"/>
                        </a:rPr>
                        <a:t>https://www.analyticsvidhya.com/blog/2017/03/imbalanced-data-classification/</a:t>
                      </a:r>
                      <a:endParaRPr lang="en-US" sz="1400" dirty="0"/>
                    </a:p>
                  </a:txBody>
                  <a:tcPr/>
                </a:tc>
                <a:extLst>
                  <a:ext uri="{0D108BD9-81ED-4DB2-BD59-A6C34878D82A}">
                    <a16:rowId xmlns:a16="http://schemas.microsoft.com/office/drawing/2014/main" val="2370029621"/>
                  </a:ext>
                </a:extLst>
              </a:tr>
              <a:tr h="0">
                <a:tc>
                  <a:txBody>
                    <a:bodyPr/>
                    <a:lstStyle/>
                    <a:p>
                      <a:pPr marL="0" lvl="0" indent="0">
                        <a:buFont typeface="+mj-lt"/>
                        <a:buNone/>
                      </a:pPr>
                      <a:r>
                        <a:rPr lang="en-US" sz="1400" b="0" i="0" kern="1200" dirty="0">
                          <a:solidFill>
                            <a:schemeClr val="dk1"/>
                          </a:solidFill>
                          <a:effectLst/>
                          <a:latin typeface="+mn-lt"/>
                          <a:ea typeface="+mn-ea"/>
                          <a:cs typeface="+mn-cs"/>
                        </a:rPr>
                        <a:t>Li, Susan, Feb 19, 2018, Multi-Class Text Classification with Scikit-Learn</a:t>
                      </a:r>
                      <a:br>
                        <a:rPr lang="en-US" sz="1400" dirty="0"/>
                      </a:br>
                      <a:r>
                        <a:rPr lang="en-US" sz="1400" b="0" i="0" u="none" strike="noStrike" kern="1200" dirty="0">
                          <a:solidFill>
                            <a:schemeClr val="dk1"/>
                          </a:solidFill>
                          <a:effectLst/>
                          <a:latin typeface="+mn-lt"/>
                          <a:ea typeface="+mn-ea"/>
                          <a:cs typeface="+mn-cs"/>
                          <a:hlinkClick r:id="rId4"/>
                        </a:rPr>
                        <a:t>https://towardsdatascience.com/multi-class-text-classification-with-scikit-learn-12f1e60e0a9f</a:t>
                      </a:r>
                      <a:endParaRPr lang="en-US" sz="1400" dirty="0"/>
                    </a:p>
                  </a:txBody>
                  <a:tcPr/>
                </a:tc>
                <a:extLst>
                  <a:ext uri="{0D108BD9-81ED-4DB2-BD59-A6C34878D82A}">
                    <a16:rowId xmlns:a16="http://schemas.microsoft.com/office/drawing/2014/main" val="3922965590"/>
                  </a:ext>
                </a:extLst>
              </a:tr>
              <a:tr h="0">
                <a:tc>
                  <a:txBody>
                    <a:bodyPr/>
                    <a:lstStyle/>
                    <a:p>
                      <a:pPr marL="0" lvl="0" indent="0">
                        <a:buFont typeface="+mj-lt"/>
                        <a:buNone/>
                      </a:pPr>
                      <a:r>
                        <a:rPr lang="en-US" sz="1400" b="0" i="0" kern="1200" dirty="0">
                          <a:solidFill>
                            <a:schemeClr val="dk1"/>
                          </a:solidFill>
                          <a:effectLst/>
                          <a:latin typeface="+mn-lt"/>
                          <a:ea typeface="+mn-ea"/>
                          <a:cs typeface="+mn-cs"/>
                        </a:rPr>
                        <a:t>Sarkar, </a:t>
                      </a:r>
                      <a:r>
                        <a:rPr lang="en-US" sz="1400" b="0" i="0" kern="1200" dirty="0" err="1">
                          <a:solidFill>
                            <a:schemeClr val="dk1"/>
                          </a:solidFill>
                          <a:effectLst/>
                          <a:latin typeface="+mn-lt"/>
                          <a:ea typeface="+mn-ea"/>
                          <a:cs typeface="+mn-cs"/>
                        </a:rPr>
                        <a:t>Dipanjan</a:t>
                      </a:r>
                      <a:r>
                        <a:rPr lang="en-US" sz="1400" b="0" i="0" kern="1200" dirty="0">
                          <a:solidFill>
                            <a:schemeClr val="dk1"/>
                          </a:solidFill>
                          <a:effectLst/>
                          <a:latin typeface="+mn-lt"/>
                          <a:ea typeface="+mn-ea"/>
                          <a:cs typeface="+mn-cs"/>
                        </a:rPr>
                        <a:t> (DJ), Jan 6, 2018, Categorical Data, Strategies for working with discrete, categorical data</a:t>
                      </a:r>
                      <a:br>
                        <a:rPr lang="en-US" sz="1400" dirty="0"/>
                      </a:br>
                      <a:r>
                        <a:rPr lang="en-US" sz="1400" b="0" i="0" u="none" strike="noStrike" kern="1200" dirty="0">
                          <a:solidFill>
                            <a:schemeClr val="dk1"/>
                          </a:solidFill>
                          <a:effectLst/>
                          <a:latin typeface="+mn-lt"/>
                          <a:ea typeface="+mn-ea"/>
                          <a:cs typeface="+mn-cs"/>
                          <a:hlinkClick r:id="rId5"/>
                        </a:rPr>
                        <a:t>https://towardsdatascience.com/understanding-feature-engineering-part-2-categorical-data-f54324193e63</a:t>
                      </a:r>
                      <a:endParaRPr lang="en-US" sz="1400" dirty="0"/>
                    </a:p>
                  </a:txBody>
                  <a:tcPr/>
                </a:tc>
                <a:extLst>
                  <a:ext uri="{0D108BD9-81ED-4DB2-BD59-A6C34878D82A}">
                    <a16:rowId xmlns:a16="http://schemas.microsoft.com/office/drawing/2014/main" val="4120445709"/>
                  </a:ext>
                </a:extLst>
              </a:tr>
              <a:tr h="0">
                <a:tc>
                  <a:txBody>
                    <a:bodyPr/>
                    <a:lstStyle/>
                    <a:p>
                      <a:pPr marL="0" lvl="0" indent="0">
                        <a:buFont typeface="+mj-lt"/>
                        <a:buNone/>
                      </a:pPr>
                      <a:r>
                        <a:rPr lang="en-US" sz="1400" b="0" i="0" kern="1200" dirty="0" err="1">
                          <a:solidFill>
                            <a:schemeClr val="dk1"/>
                          </a:solidFill>
                          <a:effectLst/>
                          <a:latin typeface="+mn-lt"/>
                          <a:ea typeface="+mn-ea"/>
                          <a:cs typeface="+mn-cs"/>
                        </a:rPr>
                        <a:t>Jaadi</a:t>
                      </a:r>
                      <a:r>
                        <a:rPr lang="en-US" sz="1400" b="0" i="0" kern="1200" dirty="0">
                          <a:solidFill>
                            <a:schemeClr val="dk1"/>
                          </a:solidFill>
                          <a:effectLst/>
                          <a:latin typeface="+mn-lt"/>
                          <a:ea typeface="+mn-ea"/>
                          <a:cs typeface="+mn-cs"/>
                        </a:rPr>
                        <a:t>, Zakaria, September 4, 2019, Updated: February 24, 2020, A Step By Step Explanation Of Principal Component Analysis</a:t>
                      </a:r>
                      <a:br>
                        <a:rPr lang="en-US" sz="1400" dirty="0"/>
                      </a:br>
                      <a:r>
                        <a:rPr lang="en-US" sz="1400" b="0" i="0" u="sng" kern="1200" dirty="0">
                          <a:solidFill>
                            <a:schemeClr val="dk1"/>
                          </a:solidFill>
                          <a:effectLst/>
                          <a:latin typeface="+mn-lt"/>
                          <a:ea typeface="+mn-ea"/>
                          <a:cs typeface="+mn-cs"/>
                          <a:hlinkClick r:id="rId6"/>
                        </a:rPr>
                        <a:t>https://builtin.com/data-science/step-step-explanation-principal-component-analysis</a:t>
                      </a:r>
                      <a:endParaRPr lang="en-US" sz="1400" dirty="0"/>
                    </a:p>
                  </a:txBody>
                  <a:tcPr/>
                </a:tc>
                <a:extLst>
                  <a:ext uri="{0D108BD9-81ED-4DB2-BD59-A6C34878D82A}">
                    <a16:rowId xmlns:a16="http://schemas.microsoft.com/office/drawing/2014/main" val="2959503930"/>
                  </a:ext>
                </a:extLst>
              </a:tr>
              <a:tr h="0">
                <a:tc>
                  <a:txBody>
                    <a:bodyPr/>
                    <a:lstStyle/>
                    <a:p>
                      <a:pPr marL="0" lvl="0" indent="0">
                        <a:buFont typeface="+mj-lt"/>
                        <a:buNone/>
                      </a:pPr>
                      <a:r>
                        <a:rPr lang="en-US" sz="1400" b="0" i="0" kern="1200" dirty="0">
                          <a:solidFill>
                            <a:schemeClr val="dk1"/>
                          </a:solidFill>
                          <a:effectLst/>
                          <a:latin typeface="+mn-lt"/>
                          <a:ea typeface="+mn-ea"/>
                          <a:cs typeface="+mn-cs"/>
                        </a:rPr>
                        <a:t>Powell, Victor, </a:t>
                      </a:r>
                      <a:r>
                        <a:rPr lang="en-US" sz="1400" b="0" i="0" kern="1200" dirty="0" err="1">
                          <a:solidFill>
                            <a:schemeClr val="dk1"/>
                          </a:solidFill>
                          <a:effectLst/>
                          <a:latin typeface="+mn-lt"/>
                          <a:ea typeface="+mn-ea"/>
                          <a:cs typeface="+mn-cs"/>
                        </a:rPr>
                        <a:t>Lehe</a:t>
                      </a:r>
                      <a:r>
                        <a:rPr lang="en-US" sz="1400" b="0" i="0" kern="1200" dirty="0">
                          <a:solidFill>
                            <a:schemeClr val="dk1"/>
                          </a:solidFill>
                          <a:effectLst/>
                          <a:latin typeface="+mn-lt"/>
                          <a:ea typeface="+mn-ea"/>
                          <a:cs typeface="+mn-cs"/>
                        </a:rPr>
                        <a:t>, Lewis, Principal Component Analysis, Explained Visually</a:t>
                      </a:r>
                      <a:br>
                        <a:rPr lang="en-US" sz="1400" dirty="0"/>
                      </a:br>
                      <a:r>
                        <a:rPr lang="en-US" sz="1400" b="0" i="0" u="none" strike="noStrike" kern="1200" dirty="0">
                          <a:solidFill>
                            <a:schemeClr val="dk1"/>
                          </a:solidFill>
                          <a:effectLst/>
                          <a:latin typeface="+mn-lt"/>
                          <a:ea typeface="+mn-ea"/>
                          <a:cs typeface="+mn-cs"/>
                          <a:hlinkClick r:id="rId7"/>
                        </a:rPr>
                        <a:t>https://setosa.io/ev/principal-component-analysis/</a:t>
                      </a:r>
                      <a:endParaRPr lang="en-US" sz="1400" dirty="0"/>
                    </a:p>
                  </a:txBody>
                  <a:tcPr/>
                </a:tc>
                <a:extLst>
                  <a:ext uri="{0D108BD9-81ED-4DB2-BD59-A6C34878D82A}">
                    <a16:rowId xmlns:a16="http://schemas.microsoft.com/office/drawing/2014/main" val="966085499"/>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0.22.2, Receiver Operating Characteristic (ROC)</a:t>
                      </a:r>
                      <a:br>
                        <a:rPr lang="en-US" sz="1400" dirty="0"/>
                      </a:br>
                      <a:r>
                        <a:rPr lang="en-US" sz="1400" b="0" i="0" u="none" strike="noStrike" kern="1200" dirty="0">
                          <a:solidFill>
                            <a:schemeClr val="dk1"/>
                          </a:solidFill>
                          <a:effectLst/>
                          <a:latin typeface="+mn-lt"/>
                          <a:ea typeface="+mn-ea"/>
                          <a:cs typeface="+mn-cs"/>
                          <a:hlinkClick r:id="rId8"/>
                        </a:rPr>
                        <a:t>https://scikit-learn.org/stable/auto_examples/model_selection/plot_roc.html</a:t>
                      </a:r>
                      <a:endParaRPr lang="en-US" sz="1400" dirty="0"/>
                    </a:p>
                  </a:txBody>
                  <a:tcPr/>
                </a:tc>
                <a:extLst>
                  <a:ext uri="{0D108BD9-81ED-4DB2-BD59-A6C34878D82A}">
                    <a16:rowId xmlns:a16="http://schemas.microsoft.com/office/drawing/2014/main" val="353028982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Vallantin</a:t>
                      </a:r>
                      <a:r>
                        <a:rPr lang="en-US" sz="1400" b="0" i="0" kern="1200" dirty="0">
                          <a:solidFill>
                            <a:schemeClr val="dk1"/>
                          </a:solidFill>
                          <a:effectLst/>
                          <a:latin typeface="+mn-lt"/>
                          <a:ea typeface="+mn-ea"/>
                          <a:cs typeface="+mn-cs"/>
                        </a:rPr>
                        <a:t>, Lima, Oct 9, 2018, Metrics to measure machine learning model performance</a:t>
                      </a:r>
                      <a:br>
                        <a:rPr lang="en-US" sz="1400" dirty="0"/>
                      </a:br>
                      <a:r>
                        <a:rPr lang="en-US" sz="1400" b="0" i="0" u="none" strike="noStrike" kern="1200" dirty="0">
                          <a:solidFill>
                            <a:schemeClr val="dk1"/>
                          </a:solidFill>
                          <a:effectLst/>
                          <a:latin typeface="+mn-lt"/>
                          <a:ea typeface="+mn-ea"/>
                          <a:cs typeface="+mn-cs"/>
                          <a:hlinkClick r:id="rId9"/>
                        </a:rPr>
                        <a:t>https://medium.com/@limavallantin/metrics-to-measure-machine-learning-model-performance-e8c963665476</a:t>
                      </a:r>
                      <a:endParaRPr lang="en-US" sz="1400" dirty="0"/>
                    </a:p>
                  </a:txBody>
                  <a:tcPr/>
                </a:tc>
                <a:extLst>
                  <a:ext uri="{0D108BD9-81ED-4DB2-BD59-A6C34878D82A}">
                    <a16:rowId xmlns:a16="http://schemas.microsoft.com/office/drawing/2014/main" val="3173459300"/>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Borges, </a:t>
                      </a:r>
                      <a:r>
                        <a:rPr lang="en-US" sz="1400" b="0" i="0" kern="1200" dirty="0" err="1">
                          <a:solidFill>
                            <a:schemeClr val="dk1"/>
                          </a:solidFill>
                          <a:effectLst/>
                          <a:latin typeface="+mn-lt"/>
                          <a:ea typeface="+mn-ea"/>
                          <a:cs typeface="+mn-cs"/>
                        </a:rPr>
                        <a:t>Diogo</a:t>
                      </a:r>
                      <a:r>
                        <a:rPr lang="en-US" sz="1400" b="0" i="0" kern="1200" dirty="0">
                          <a:solidFill>
                            <a:schemeClr val="dk1"/>
                          </a:solidFill>
                          <a:effectLst/>
                          <a:latin typeface="+mn-lt"/>
                          <a:ea typeface="+mn-ea"/>
                          <a:cs typeface="+mn-cs"/>
                        </a:rPr>
                        <a:t> Menezes Jan. 2019, Ensemble Learning: 5 Main Approaches</a:t>
                      </a:r>
                      <a:br>
                        <a:rPr lang="en-US" sz="1400" dirty="0"/>
                      </a:br>
                      <a:r>
                        <a:rPr lang="en-US" sz="1400" b="0" i="0" u="none" strike="noStrike" kern="1200" dirty="0">
                          <a:solidFill>
                            <a:schemeClr val="dk1"/>
                          </a:solidFill>
                          <a:effectLst/>
                          <a:latin typeface="+mn-lt"/>
                          <a:ea typeface="+mn-ea"/>
                          <a:cs typeface="+mn-cs"/>
                          <a:hlinkClick r:id="rId10"/>
                        </a:rPr>
                        <a:t>https://www.kdnuggets.com/2019/01/ensemble-learning-5-main-approaches.html</a:t>
                      </a:r>
                      <a:endParaRPr lang="en-US" sz="1400" dirty="0"/>
                    </a:p>
                  </a:txBody>
                  <a:tcPr/>
                </a:tc>
                <a:extLst>
                  <a:ext uri="{0D108BD9-81ED-4DB2-BD59-A6C34878D82A}">
                    <a16:rowId xmlns:a16="http://schemas.microsoft.com/office/drawing/2014/main" val="1542871611"/>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Smolyakov</a:t>
                      </a:r>
                      <a:r>
                        <a:rPr lang="en-US" sz="1400" b="0" i="0" kern="1200" dirty="0">
                          <a:solidFill>
                            <a:schemeClr val="dk1"/>
                          </a:solidFill>
                          <a:effectLst/>
                          <a:latin typeface="+mn-lt"/>
                          <a:ea typeface="+mn-ea"/>
                          <a:cs typeface="+mn-cs"/>
                        </a:rPr>
                        <a:t>, Vadim, Aug. ,22, 2017, Ensemble Learning to Improve Machine Learning Results,</a:t>
                      </a:r>
                      <a:br>
                        <a:rPr lang="en-US" sz="1400" dirty="0"/>
                      </a:br>
                      <a:r>
                        <a:rPr lang="en-US" sz="1400" b="0" i="0" u="none" strike="noStrike" kern="1200" dirty="0">
                          <a:solidFill>
                            <a:schemeClr val="dk1"/>
                          </a:solidFill>
                          <a:effectLst/>
                          <a:latin typeface="+mn-lt"/>
                          <a:ea typeface="+mn-ea"/>
                          <a:cs typeface="+mn-cs"/>
                          <a:hlinkClick r:id="rId11"/>
                        </a:rPr>
                        <a:t>https://blog.statsbot.co/ensemble-learning-d1dcd548e936</a:t>
                      </a:r>
                      <a:endParaRPr lang="en-US" sz="1400" dirty="0"/>
                    </a:p>
                  </a:txBody>
                  <a:tcPr/>
                </a:tc>
                <a:extLst>
                  <a:ext uri="{0D108BD9-81ED-4DB2-BD59-A6C34878D82A}">
                    <a16:rowId xmlns:a16="http://schemas.microsoft.com/office/drawing/2014/main" val="302781396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Koehrsen</a:t>
                      </a:r>
                      <a:r>
                        <a:rPr lang="en-US" sz="1400" b="0" i="0" kern="1200" dirty="0">
                          <a:solidFill>
                            <a:schemeClr val="dk1"/>
                          </a:solidFill>
                          <a:effectLst/>
                          <a:latin typeface="+mn-lt"/>
                          <a:ea typeface="+mn-ea"/>
                          <a:cs typeface="+mn-cs"/>
                        </a:rPr>
                        <a:t>, Will, May 18, 2018, A Complete Machine Learning Walk-Through in Python: Part Three, Interpreting a machine learning model and presenting results</a:t>
                      </a:r>
                      <a:br>
                        <a:rPr lang="en-US" sz="1400" dirty="0"/>
                      </a:br>
                      <a:r>
                        <a:rPr lang="en-US" sz="1400" b="0" i="0" u="none" strike="noStrike" kern="1200" dirty="0">
                          <a:solidFill>
                            <a:schemeClr val="dk1"/>
                          </a:solidFill>
                          <a:effectLst/>
                          <a:latin typeface="+mn-lt"/>
                          <a:ea typeface="+mn-ea"/>
                          <a:cs typeface="+mn-cs"/>
                          <a:hlinkClick r:id="rId12"/>
                        </a:rPr>
                        <a:t>https://towardsdatascience.com/a-complete-machine-learning-walk-through-in-python-part-three-388834e8804b</a:t>
                      </a:r>
                      <a:endParaRPr lang="en-US" sz="1400" dirty="0"/>
                    </a:p>
                  </a:txBody>
                  <a:tcPr/>
                </a:tc>
                <a:extLst>
                  <a:ext uri="{0D108BD9-81ED-4DB2-BD59-A6C34878D82A}">
                    <a16:rowId xmlns:a16="http://schemas.microsoft.com/office/drawing/2014/main" val="1242444146"/>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Hulstaert</a:t>
                      </a:r>
                      <a:r>
                        <a:rPr lang="en-US" sz="1400" b="0" i="0" kern="1200" dirty="0">
                          <a:solidFill>
                            <a:schemeClr val="dk1"/>
                          </a:solidFill>
                          <a:effectLst/>
                          <a:latin typeface="+mn-lt"/>
                          <a:ea typeface="+mn-ea"/>
                          <a:cs typeface="+mn-cs"/>
                        </a:rPr>
                        <a:t>, Lars, Feb 20, 2018, Interpreting machine learning models</a:t>
                      </a:r>
                      <a:br>
                        <a:rPr lang="en-US" sz="1400" dirty="0"/>
                      </a:br>
                      <a:r>
                        <a:rPr lang="en-US" sz="1400" b="0" i="0" u="none" strike="noStrike" kern="1200" dirty="0">
                          <a:solidFill>
                            <a:schemeClr val="dk1"/>
                          </a:solidFill>
                          <a:effectLst/>
                          <a:latin typeface="+mn-lt"/>
                          <a:ea typeface="+mn-ea"/>
                          <a:cs typeface="+mn-cs"/>
                          <a:hlinkClick r:id="rId13"/>
                        </a:rPr>
                        <a:t>https://towardsdatascience.com/interpretability-in-machine-learning-70c30694a05f</a:t>
                      </a:r>
                      <a:endParaRPr lang="en-US" sz="1400" dirty="0"/>
                    </a:p>
                  </a:txBody>
                  <a:tcPr/>
                </a:tc>
                <a:extLst>
                  <a:ext uri="{0D108BD9-81ED-4DB2-BD59-A6C34878D82A}">
                    <a16:rowId xmlns:a16="http://schemas.microsoft.com/office/drawing/2014/main" val="1608182627"/>
                  </a:ext>
                </a:extLst>
              </a:tr>
            </a:tbl>
          </a:graphicData>
        </a:graphic>
      </p:graphicFrame>
    </p:spTree>
    <p:extLst>
      <p:ext uri="{BB962C8B-B14F-4D97-AF65-F5344CB8AC3E}">
        <p14:creationId xmlns:p14="http://schemas.microsoft.com/office/powerpoint/2010/main" val="12628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898717215"/>
              </p:ext>
            </p:extLst>
          </p:nvPr>
        </p:nvGraphicFramePr>
        <p:xfrm>
          <a:off x="838200" y="240632"/>
          <a:ext cx="10515600" cy="65836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164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Ma, Edward, Jul 29, 2018, 3 ways to </a:t>
                      </a:r>
                      <a:r>
                        <a:rPr lang="en-US" sz="1400" b="0" i="0" kern="1200" dirty="0" err="1">
                          <a:solidFill>
                            <a:schemeClr val="dk1"/>
                          </a:solidFill>
                          <a:effectLst/>
                          <a:latin typeface="+mn-lt"/>
                          <a:ea typeface="+mn-ea"/>
                          <a:cs typeface="+mn-cs"/>
                        </a:rPr>
                        <a:t>interpretate</a:t>
                      </a:r>
                      <a:r>
                        <a:rPr lang="en-US" sz="1400" b="0" i="0" kern="1200" dirty="0">
                          <a:solidFill>
                            <a:schemeClr val="dk1"/>
                          </a:solidFill>
                          <a:effectLst/>
                          <a:latin typeface="+mn-lt"/>
                          <a:ea typeface="+mn-ea"/>
                          <a:cs typeface="+mn-cs"/>
                        </a:rPr>
                        <a:t> your NLP model to management and customer</a:t>
                      </a:r>
                      <a:br>
                        <a:rPr lang="en-US" sz="1400" dirty="0"/>
                      </a:br>
                      <a:r>
                        <a:rPr lang="en-US" sz="1400" b="0" i="0" u="none" strike="noStrike" kern="1200" dirty="0">
                          <a:solidFill>
                            <a:schemeClr val="dk1"/>
                          </a:solidFill>
                          <a:effectLst/>
                          <a:latin typeface="+mn-lt"/>
                          <a:ea typeface="+mn-ea"/>
                          <a:cs typeface="+mn-cs"/>
                          <a:hlinkClick r:id="rId3"/>
                        </a:rPr>
                        <a:t>https://towardsdatascience.com/3-ways-to-interpretate-your-nlp-model-to-management-and-customer-5428bc07ce15</a:t>
                      </a:r>
                      <a:endParaRPr lang="en-US" sz="1400" dirty="0"/>
                    </a:p>
                  </a:txBody>
                  <a:tcPr/>
                </a:tc>
                <a:extLst>
                  <a:ext uri="{0D108BD9-81ED-4DB2-BD59-A6C34878D82A}">
                    <a16:rowId xmlns:a16="http://schemas.microsoft.com/office/drawing/2014/main" val="1936330390"/>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Li, Susan, Jul 3, 2019, Explain NLP models with LIME &amp; SHAP, Interpretation for Text Classification</a:t>
                      </a:r>
                      <a:br>
                        <a:rPr lang="en-US" sz="1400" dirty="0"/>
                      </a:br>
                      <a:r>
                        <a:rPr lang="en-US" sz="1400" b="0" i="0" u="none" strike="noStrike" kern="1200" dirty="0">
                          <a:solidFill>
                            <a:schemeClr val="dk1"/>
                          </a:solidFill>
                          <a:effectLst/>
                          <a:latin typeface="+mn-lt"/>
                          <a:ea typeface="+mn-ea"/>
                          <a:cs typeface="+mn-cs"/>
                          <a:hlinkClick r:id="rId4"/>
                        </a:rPr>
                        <a:t>https://towardsdatascience.com/explain-nlp-models-with-lime-shap-5c5a9f84d59b</a:t>
                      </a:r>
                      <a:endParaRPr lang="en-US" sz="1400" dirty="0"/>
                    </a:p>
                  </a:txBody>
                  <a:tcPr/>
                </a:tc>
                <a:extLst>
                  <a:ext uri="{0D108BD9-81ED-4DB2-BD59-A6C34878D82A}">
                    <a16:rowId xmlns:a16="http://schemas.microsoft.com/office/drawing/2014/main" val="903569854"/>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0.23.0, 3.2. Tuning the hyper-parameters of an estimator</a:t>
                      </a:r>
                      <a:br>
                        <a:rPr lang="en-US" sz="1400" dirty="0"/>
                      </a:br>
                      <a:r>
                        <a:rPr lang="en-US" sz="1400" b="0" i="0" u="none" strike="noStrike" kern="1200" dirty="0">
                          <a:solidFill>
                            <a:schemeClr val="dk1"/>
                          </a:solidFill>
                          <a:effectLst/>
                          <a:latin typeface="+mn-lt"/>
                          <a:ea typeface="+mn-ea"/>
                          <a:cs typeface="+mn-cs"/>
                          <a:hlinkClick r:id="rId5"/>
                        </a:rPr>
                        <a:t>https://scikit-learn.org/stable/modules/grid_search.html#grid-search</a:t>
                      </a:r>
                      <a:endParaRPr lang="en-US" sz="1400" dirty="0"/>
                    </a:p>
                  </a:txBody>
                  <a:tcPr/>
                </a:tc>
                <a:extLst>
                  <a:ext uri="{0D108BD9-81ED-4DB2-BD59-A6C34878D82A}">
                    <a16:rowId xmlns:a16="http://schemas.microsoft.com/office/drawing/2014/main" val="354435522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b="0" i="0" kern="1200" dirty="0">
                          <a:solidFill>
                            <a:schemeClr val="dk1"/>
                          </a:solidFill>
                          <a:effectLst/>
                          <a:latin typeface="+mn-lt"/>
                          <a:ea typeface="+mn-ea"/>
                          <a:cs typeface="+mn-cs"/>
                        </a:rPr>
                        <a:t>NLP in Python - </a:t>
                      </a:r>
                      <a:r>
                        <a:rPr lang="en-CA" sz="1400" b="0" i="0" kern="1200" dirty="0" err="1">
                          <a:solidFill>
                            <a:schemeClr val="dk1"/>
                          </a:solidFill>
                          <a:effectLst/>
                          <a:latin typeface="+mn-lt"/>
                          <a:ea typeface="+mn-ea"/>
                          <a:cs typeface="+mn-cs"/>
                        </a:rPr>
                        <a:t>Quickstart</a:t>
                      </a:r>
                      <a:r>
                        <a:rPr lang="en-CA" sz="1400" b="0" i="0" kern="1200" dirty="0">
                          <a:solidFill>
                            <a:schemeClr val="dk1"/>
                          </a:solidFill>
                          <a:effectLst/>
                          <a:latin typeface="+mn-lt"/>
                          <a:ea typeface="+mn-ea"/>
                          <a:cs typeface="+mn-cs"/>
                        </a:rPr>
                        <a:t> Guide</a:t>
                      </a:r>
                      <a:br>
                        <a:rPr lang="en-CA" sz="1400" dirty="0"/>
                      </a:br>
                      <a:r>
                        <a:rPr lang="en-CA" sz="1400" b="0" i="0" u="none" strike="noStrike" kern="1200" dirty="0">
                          <a:solidFill>
                            <a:schemeClr val="dk1"/>
                          </a:solidFill>
                          <a:effectLst/>
                          <a:latin typeface="+mn-lt"/>
                          <a:ea typeface="+mn-ea"/>
                          <a:cs typeface="+mn-cs"/>
                          <a:hlinkClick r:id="rId6"/>
                        </a:rPr>
                        <a:t>https://github.com/NirantK/nlp-python-deep-learning</a:t>
                      </a:r>
                      <a:endParaRPr lang="en-US" sz="1400" dirty="0"/>
                    </a:p>
                  </a:txBody>
                  <a:tcPr/>
                </a:tc>
                <a:extLst>
                  <a:ext uri="{0D108BD9-81ED-4DB2-BD59-A6C34878D82A}">
                    <a16:rowId xmlns:a16="http://schemas.microsoft.com/office/drawing/2014/main" val="1656423741"/>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Kessler, Jason, Beautiful visualizations of how language differs among document types.</a:t>
                      </a:r>
                      <a:br>
                        <a:rPr lang="en-US" sz="1400" dirty="0"/>
                      </a:br>
                      <a:r>
                        <a:rPr lang="en-US" sz="1400" b="0" i="0" u="none" strike="noStrike" kern="1200" dirty="0">
                          <a:solidFill>
                            <a:schemeClr val="dk1"/>
                          </a:solidFill>
                          <a:effectLst/>
                          <a:latin typeface="+mn-lt"/>
                          <a:ea typeface="+mn-ea"/>
                          <a:cs typeface="+mn-cs"/>
                          <a:hlinkClick r:id="rId7"/>
                        </a:rPr>
                        <a:t>https://github.com/JasonKessler/scattertext</a:t>
                      </a:r>
                      <a:endParaRPr lang="en-US" sz="1400" dirty="0"/>
                    </a:p>
                  </a:txBody>
                  <a:tcPr/>
                </a:tc>
                <a:extLst>
                  <a:ext uri="{0D108BD9-81ED-4DB2-BD59-A6C34878D82A}">
                    <a16:rowId xmlns:a16="http://schemas.microsoft.com/office/drawing/2014/main" val="3472110159"/>
                  </a:ext>
                </a:extLst>
              </a:tr>
              <a:tr h="287612">
                <a:tc>
                  <a:txBody>
                    <a:bodyPr/>
                    <a:lstStyle/>
                    <a:p>
                      <a:pPr marL="0" lvl="0" indent="0">
                        <a:buFont typeface="+mj-lt"/>
                        <a:buNone/>
                      </a:pPr>
                      <a:r>
                        <a:rPr lang="en-US" sz="1400" b="0" i="0" kern="1200" dirty="0">
                          <a:solidFill>
                            <a:schemeClr val="dk1"/>
                          </a:solidFill>
                          <a:effectLst/>
                          <a:latin typeface="+mn-lt"/>
                          <a:ea typeface="+mn-ea"/>
                          <a:cs typeface="+mn-cs"/>
                        </a:rPr>
                        <a:t>Seaborn, 0.10.1, Building structured multi-plot grids</a:t>
                      </a:r>
                      <a:br>
                        <a:rPr lang="en-US" sz="1400" dirty="0"/>
                      </a:br>
                      <a:r>
                        <a:rPr lang="en-US" sz="1400" b="0" i="0" u="none" strike="noStrike" kern="1200" dirty="0">
                          <a:solidFill>
                            <a:schemeClr val="dk1"/>
                          </a:solidFill>
                          <a:effectLst/>
                          <a:latin typeface="+mn-lt"/>
                          <a:ea typeface="+mn-ea"/>
                          <a:cs typeface="+mn-cs"/>
                          <a:hlinkClick r:id="rId8"/>
                        </a:rPr>
                        <a:t>https://seaborn.pydata.org/tutorial/axis_grids.html</a:t>
                      </a:r>
                      <a:endParaRPr lang="en-US" sz="1400" dirty="0"/>
                    </a:p>
                  </a:txBody>
                  <a:tcPr/>
                </a:tc>
                <a:extLst>
                  <a:ext uri="{0D108BD9-81ED-4DB2-BD59-A6C34878D82A}">
                    <a16:rowId xmlns:a16="http://schemas.microsoft.com/office/drawing/2014/main" val="3911376625"/>
                  </a:ext>
                </a:extLst>
              </a:tr>
              <a:tr h="287612">
                <a:tc>
                  <a:txBody>
                    <a:bodyPr/>
                    <a:lstStyle/>
                    <a:p>
                      <a:pPr marL="0" lvl="0" indent="0">
                        <a:buFont typeface="+mj-lt"/>
                        <a:buNone/>
                      </a:pPr>
                      <a:r>
                        <a:rPr lang="en-US" sz="1400" b="0" i="0" kern="1200" dirty="0" err="1">
                          <a:solidFill>
                            <a:schemeClr val="dk1"/>
                          </a:solidFill>
                          <a:effectLst/>
                          <a:latin typeface="+mn-lt"/>
                          <a:ea typeface="+mn-ea"/>
                          <a:cs typeface="+mn-cs"/>
                        </a:rPr>
                        <a:t>AlammarThe</a:t>
                      </a:r>
                      <a:r>
                        <a:rPr lang="en-US" sz="1400" b="0" i="0" kern="1200" dirty="0">
                          <a:solidFill>
                            <a:schemeClr val="dk1"/>
                          </a:solidFill>
                          <a:effectLst/>
                          <a:latin typeface="+mn-lt"/>
                          <a:ea typeface="+mn-ea"/>
                          <a:cs typeface="+mn-cs"/>
                        </a:rPr>
                        <a:t>, Jay, Dec. 3, 2018, Illustrated BERT, </a:t>
                      </a:r>
                      <a:r>
                        <a:rPr lang="en-US" sz="1400" b="0" i="0" kern="1200" dirty="0" err="1">
                          <a:solidFill>
                            <a:schemeClr val="dk1"/>
                          </a:solidFill>
                          <a:effectLst/>
                          <a:latin typeface="+mn-lt"/>
                          <a:ea typeface="+mn-ea"/>
                          <a:cs typeface="+mn-cs"/>
                        </a:rPr>
                        <a:t>ELMo</a:t>
                      </a:r>
                      <a:r>
                        <a:rPr lang="en-US" sz="1400" b="0" i="0" kern="1200" dirty="0">
                          <a:solidFill>
                            <a:schemeClr val="dk1"/>
                          </a:solidFill>
                          <a:effectLst/>
                          <a:latin typeface="+mn-lt"/>
                          <a:ea typeface="+mn-ea"/>
                          <a:cs typeface="+mn-cs"/>
                        </a:rPr>
                        <a:t>, and co. (How NLP Cracked Transfer Learning)</a:t>
                      </a:r>
                      <a:br>
                        <a:rPr lang="en-US" sz="1400" dirty="0"/>
                      </a:br>
                      <a:r>
                        <a:rPr lang="en-US" sz="1400" b="0" i="0" u="none" strike="noStrike" kern="1200" dirty="0">
                          <a:solidFill>
                            <a:schemeClr val="dk1"/>
                          </a:solidFill>
                          <a:effectLst/>
                          <a:latin typeface="+mn-lt"/>
                          <a:ea typeface="+mn-ea"/>
                          <a:cs typeface="+mn-cs"/>
                          <a:hlinkClick r:id="rId9"/>
                        </a:rPr>
                        <a:t>https://jalammar.github.io/illustrated-bert/</a:t>
                      </a:r>
                      <a:endParaRPr lang="en-US" sz="1400" dirty="0"/>
                    </a:p>
                  </a:txBody>
                  <a:tcPr/>
                </a:tc>
                <a:extLst>
                  <a:ext uri="{0D108BD9-81ED-4DB2-BD59-A6C34878D82A}">
                    <a16:rowId xmlns:a16="http://schemas.microsoft.com/office/drawing/2014/main" val="43362947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dirty="0"/>
                        <a:t>Brownlee, Jason, May 20, 2016, Feature Selection For Machine Learning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400" dirty="0">
                          <a:hlinkClick r:id="rId10"/>
                        </a:rPr>
                        <a:t>https://machinelearningmastery.com/feature-selection-machine-learning-python/</a:t>
                      </a:r>
                      <a:endParaRPr lang="en-US" sz="1400" dirty="0"/>
                    </a:p>
                  </a:txBody>
                  <a:tcPr/>
                </a:tc>
                <a:extLst>
                  <a:ext uri="{0D108BD9-81ED-4DB2-BD59-A6C34878D82A}">
                    <a16:rowId xmlns:a16="http://schemas.microsoft.com/office/drawing/2014/main" val="427847555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Brownlee, Jason, July 14, 2014, Feature Selection in Python with Scikit-Learn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1"/>
                        </a:rPr>
                        <a:t>https://machinelearningmastery.com/feature-selection-in-python-with-scikit-learn/</a:t>
                      </a:r>
                      <a:endParaRPr lang="en-US" sz="1400" dirty="0"/>
                    </a:p>
                  </a:txBody>
                  <a:tcPr/>
                </a:tc>
                <a:extLst>
                  <a:ext uri="{0D108BD9-81ED-4DB2-BD59-A6C34878D82A}">
                    <a16:rowId xmlns:a16="http://schemas.microsoft.com/office/drawing/2014/main" val="23715074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BY DATAFLAIR TEAM · UPDATED · OCTOBER 4,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2"/>
                        </a:rPr>
                        <a:t>https://data-flair.training/blogs/machine-learning-classification-algorithms/</a:t>
                      </a:r>
                      <a:endParaRPr lang="en-US" sz="1400" dirty="0"/>
                    </a:p>
                  </a:txBody>
                  <a:tcPr/>
                </a:tc>
                <a:extLst>
                  <a:ext uri="{0D108BD9-81ED-4DB2-BD59-A6C34878D82A}">
                    <a16:rowId xmlns:a16="http://schemas.microsoft.com/office/drawing/2014/main" val="21947319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400" dirty="0">
                        <a:hlinkClick r:id="rId13"/>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3"/>
                        </a:rPr>
                        <a:t>https://machinelearningmastery.com/how-to-reduce-model-variance/</a:t>
                      </a:r>
                      <a:endParaRPr lang="en-US" sz="1400" dirty="0"/>
                    </a:p>
                  </a:txBody>
                  <a:tcPr/>
                </a:tc>
                <a:extLst>
                  <a:ext uri="{0D108BD9-81ED-4DB2-BD59-A6C34878D82A}">
                    <a16:rowId xmlns:a16="http://schemas.microsoft.com/office/drawing/2014/main" val="18245350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Eryk </a:t>
                      </a:r>
                      <a:r>
                        <a:rPr lang="en-US" sz="1400" b="0" i="0" kern="1200" dirty="0" err="1">
                          <a:solidFill>
                            <a:schemeClr val="dk1"/>
                          </a:solidFill>
                          <a:effectLst/>
                          <a:latin typeface="+mn-lt"/>
                          <a:ea typeface="+mn-ea"/>
                          <a:cs typeface="+mn-cs"/>
                        </a:rPr>
                        <a:t>Lewinson</a:t>
                      </a:r>
                      <a:r>
                        <a:rPr lang="en-US" sz="1400" b="0" i="0" kern="1200" dirty="0">
                          <a:solidFill>
                            <a:schemeClr val="dk1"/>
                          </a:solidFill>
                          <a:effectLst/>
                          <a:latin typeface="+mn-lt"/>
                          <a:ea typeface="+mn-ea"/>
                          <a:cs typeface="+mn-cs"/>
                        </a:rPr>
                        <a:t>, Ensemble learning using the Voting Classifier</a:t>
                      </a:r>
                      <a:endParaRPr lang="en-US" sz="1400" dirty="0">
                        <a:hlinkClick r:id="rId1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hlinkClick r:id="rId14"/>
                        </a:rPr>
                        <a:t>https://levelup.gitconnected.com/ensemble-learning-using-the-voting-classifier-a28d450be64d</a:t>
                      </a:r>
                      <a:endParaRPr lang="en-US" sz="1400" dirty="0"/>
                    </a:p>
                  </a:txBody>
                  <a:tcPr/>
                </a:tc>
                <a:extLst>
                  <a:ext uri="{0D108BD9-81ED-4DB2-BD59-A6C34878D82A}">
                    <a16:rowId xmlns:a16="http://schemas.microsoft.com/office/drawing/2014/main" val="257307703"/>
                  </a:ext>
                </a:extLst>
              </a:tr>
            </a:tbl>
          </a:graphicData>
        </a:graphic>
      </p:graphicFrame>
    </p:spTree>
    <p:extLst>
      <p:ext uri="{BB962C8B-B14F-4D97-AF65-F5344CB8AC3E}">
        <p14:creationId xmlns:p14="http://schemas.microsoft.com/office/powerpoint/2010/main" val="190349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CA445E5-3EC7-443E-918D-1199EA688C5E}"/>
              </a:ext>
            </a:extLst>
          </p:cNvPr>
          <p:cNvGraphicFramePr>
            <a:graphicFrameLocks/>
          </p:cNvGraphicFramePr>
          <p:nvPr>
            <p:extLst>
              <p:ext uri="{D42A27DB-BD31-4B8C-83A1-F6EECF244321}">
                <p14:modId xmlns:p14="http://schemas.microsoft.com/office/powerpoint/2010/main" val="3402117515"/>
              </p:ext>
            </p:extLst>
          </p:nvPr>
        </p:nvGraphicFramePr>
        <p:xfrm>
          <a:off x="231023" y="166051"/>
          <a:ext cx="3683251" cy="883917"/>
        </p:xfrm>
        <a:graphic>
          <a:graphicData uri="http://schemas.openxmlformats.org/drawingml/2006/table">
            <a:tbl>
              <a:tblPr firstRow="1" bandRow="1">
                <a:tableStyleId>{5C22544A-7EE6-4342-B048-85BDC9FD1C3A}</a:tableStyleId>
              </a:tblPr>
              <a:tblGrid>
                <a:gridCol w="3683251">
                  <a:extLst>
                    <a:ext uri="{9D8B030D-6E8A-4147-A177-3AD203B41FA5}">
                      <a16:colId xmlns:a16="http://schemas.microsoft.com/office/drawing/2014/main" val="1749063953"/>
                    </a:ext>
                  </a:extLst>
                </a:gridCol>
              </a:tblGrid>
              <a:tr h="378057">
                <a:tc>
                  <a:txBody>
                    <a:bodyPr/>
                    <a:lstStyle/>
                    <a:p>
                      <a:r>
                        <a:rPr lang="en-US" sz="1600" dirty="0"/>
                        <a:t>3.1 – Data Preparation</a:t>
                      </a:r>
                      <a:endParaRPr lang="en-CA" sz="1600" dirty="0"/>
                    </a:p>
                  </a:txBody>
                  <a:tcPr/>
                </a:tc>
                <a:extLst>
                  <a:ext uri="{0D108BD9-81ED-4DB2-BD59-A6C34878D82A}">
                    <a16:rowId xmlns:a16="http://schemas.microsoft.com/office/drawing/2014/main" val="1578934054"/>
                  </a:ext>
                </a:extLst>
              </a:tr>
              <a:tr h="505860">
                <a:tc>
                  <a:txBody>
                    <a:bodyPr/>
                    <a:lstStyle/>
                    <a:p>
                      <a:r>
                        <a:rPr lang="en-CA" sz="1400" dirty="0"/>
                        <a:t>Convert the dataset for use in our project</a:t>
                      </a:r>
                    </a:p>
                  </a:txBody>
                  <a:tcPr/>
                </a:tc>
                <a:extLst>
                  <a:ext uri="{0D108BD9-81ED-4DB2-BD59-A6C34878D82A}">
                    <a16:rowId xmlns:a16="http://schemas.microsoft.com/office/drawing/2014/main" val="4161479115"/>
                  </a:ext>
                </a:extLst>
              </a:tr>
            </a:tbl>
          </a:graphicData>
        </a:graphic>
      </p:graphicFrame>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dirty="0"/>
              <a:t>The data consists of dialog conversations in JSON format. We plan to import the JSON data and parse the conversation texts into a </a:t>
            </a:r>
            <a:r>
              <a:rPr lang="en-US" dirty="0" err="1"/>
              <a:t>dataframe</a:t>
            </a:r>
            <a:r>
              <a:rPr lang="en-US" dirty="0"/>
              <a:t> that has the concatenated dialog texts and labels.</a:t>
            </a:r>
          </a:p>
          <a:p>
            <a:r>
              <a:rPr lang="en-US" dirty="0"/>
              <a:t>Next we will perform Data Cleaning and NLP to obtain a normalized corpus that has white-space characters and stop words removed.</a:t>
            </a:r>
          </a:p>
        </p:txBody>
      </p:sp>
      <p:pic>
        <p:nvPicPr>
          <p:cNvPr id="9" name="Picture 8">
            <a:extLst>
              <a:ext uri="{FF2B5EF4-FFF2-40B4-BE49-F238E27FC236}">
                <a16:creationId xmlns:a16="http://schemas.microsoft.com/office/drawing/2014/main" id="{EF166B6B-196F-4242-AC3E-3E617E21836B}"/>
              </a:ext>
            </a:extLst>
          </p:cNvPr>
          <p:cNvPicPr>
            <a:picLocks noChangeAspect="1"/>
          </p:cNvPicPr>
          <p:nvPr/>
        </p:nvPicPr>
        <p:blipFill>
          <a:blip r:embed="rId2"/>
          <a:stretch>
            <a:fillRect/>
          </a:stretch>
        </p:blipFill>
        <p:spPr>
          <a:xfrm>
            <a:off x="4254341" y="1324392"/>
            <a:ext cx="3343183" cy="2915353"/>
          </a:xfrm>
          <a:prstGeom prst="rect">
            <a:avLst/>
          </a:prstGeom>
        </p:spPr>
      </p:pic>
      <p:pic>
        <p:nvPicPr>
          <p:cNvPr id="10" name="Picture 9">
            <a:extLst>
              <a:ext uri="{FF2B5EF4-FFF2-40B4-BE49-F238E27FC236}">
                <a16:creationId xmlns:a16="http://schemas.microsoft.com/office/drawing/2014/main" id="{2CC6193B-A4F5-48FB-BCB0-9C708A24E463}"/>
              </a:ext>
            </a:extLst>
          </p:cNvPr>
          <p:cNvPicPr>
            <a:picLocks noChangeAspect="1"/>
          </p:cNvPicPr>
          <p:nvPr/>
        </p:nvPicPr>
        <p:blipFill>
          <a:blip r:embed="rId3"/>
          <a:stretch>
            <a:fillRect/>
          </a:stretch>
        </p:blipFill>
        <p:spPr>
          <a:xfrm>
            <a:off x="8059332" y="2922938"/>
            <a:ext cx="3184124" cy="2811445"/>
          </a:xfrm>
          <a:prstGeom prst="rect">
            <a:avLst/>
          </a:prstGeom>
        </p:spPr>
      </p:pic>
      <p:grpSp>
        <p:nvGrpSpPr>
          <p:cNvPr id="3" name="Group 2">
            <a:extLst>
              <a:ext uri="{FF2B5EF4-FFF2-40B4-BE49-F238E27FC236}">
                <a16:creationId xmlns:a16="http://schemas.microsoft.com/office/drawing/2014/main" id="{24C46AB7-0881-4E3E-84DC-FF8B2C61CF40}"/>
              </a:ext>
            </a:extLst>
          </p:cNvPr>
          <p:cNvGrpSpPr/>
          <p:nvPr/>
        </p:nvGrpSpPr>
        <p:grpSpPr>
          <a:xfrm>
            <a:off x="3914274" y="166051"/>
            <a:ext cx="8046703" cy="883920"/>
            <a:chOff x="3914274" y="166051"/>
            <a:chExt cx="8046703" cy="883920"/>
          </a:xfrm>
        </p:grpSpPr>
        <p:sp>
          <p:nvSpPr>
            <p:cNvPr id="2" name="Rectangle 1">
              <a:extLst>
                <a:ext uri="{FF2B5EF4-FFF2-40B4-BE49-F238E27FC236}">
                  <a16:creationId xmlns:a16="http://schemas.microsoft.com/office/drawing/2014/main" id="{2C172702-FF8A-46C2-B1B4-47249F7D83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8478AFE6-A354-4212-8E93-7D3DBBF671C4}"/>
                </a:ext>
              </a:extLst>
            </p:cNvPr>
            <p:cNvGrpSpPr/>
            <p:nvPr/>
          </p:nvGrpSpPr>
          <p:grpSpPr>
            <a:xfrm>
              <a:off x="4335924" y="307221"/>
              <a:ext cx="7275095" cy="601581"/>
              <a:chOff x="770021" y="5253787"/>
              <a:chExt cx="7275095" cy="601581"/>
            </a:xfrm>
          </p:grpSpPr>
          <p:sp>
            <p:nvSpPr>
              <p:cNvPr id="7" name="Rectangle: Rounded Corners 6">
                <a:extLst>
                  <a:ext uri="{FF2B5EF4-FFF2-40B4-BE49-F238E27FC236}">
                    <a16:creationId xmlns:a16="http://schemas.microsoft.com/office/drawing/2014/main" id="{F043F188-139B-43C7-BF36-0B74C378E45B}"/>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Cleaning &amp; NLP</a:t>
                </a:r>
                <a:endParaRPr lang="en-CA" sz="1100" dirty="0"/>
              </a:p>
            </p:txBody>
          </p:sp>
          <p:sp>
            <p:nvSpPr>
              <p:cNvPr id="11" name="Rectangle: Rounded Corners 10">
                <a:extLst>
                  <a:ext uri="{FF2B5EF4-FFF2-40B4-BE49-F238E27FC236}">
                    <a16:creationId xmlns:a16="http://schemas.microsoft.com/office/drawing/2014/main" id="{EF79A3B7-7ED0-4F21-84A9-643FE152D5E8}"/>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Exploration</a:t>
                </a:r>
                <a:endParaRPr lang="en-CA" sz="1100" dirty="0"/>
              </a:p>
            </p:txBody>
          </p:sp>
          <p:sp>
            <p:nvSpPr>
              <p:cNvPr id="12" name="Rectangle: Rounded Corners 11">
                <a:extLst>
                  <a:ext uri="{FF2B5EF4-FFF2-40B4-BE49-F238E27FC236}">
                    <a16:creationId xmlns:a16="http://schemas.microsoft.com/office/drawing/2014/main" id="{5EA4D143-5283-4AD4-8866-3FCBADEFC9FA}"/>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13" name="Rectangle: Rounded Corners 12">
                <a:extLst>
                  <a:ext uri="{FF2B5EF4-FFF2-40B4-BE49-F238E27FC236}">
                    <a16:creationId xmlns:a16="http://schemas.microsoft.com/office/drawing/2014/main" id="{17D92602-BCEC-43E0-AAED-543B675195D2}"/>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4" name="Rectangle: Rounded Corners 13">
                <a:extLst>
                  <a:ext uri="{FF2B5EF4-FFF2-40B4-BE49-F238E27FC236}">
                    <a16:creationId xmlns:a16="http://schemas.microsoft.com/office/drawing/2014/main" id="{88F6411A-9041-4D15-BEEE-C30632679643}"/>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5" name="Rectangle: Rounded Corners 14">
                <a:extLst>
                  <a:ext uri="{FF2B5EF4-FFF2-40B4-BE49-F238E27FC236}">
                    <a16:creationId xmlns:a16="http://schemas.microsoft.com/office/drawing/2014/main" id="{A29B8F65-71A1-4FD0-BD5A-A72CB46BF90E}"/>
                  </a:ext>
                </a:extLst>
              </p:cNvPr>
              <p:cNvSpPr/>
              <p:nvPr/>
            </p:nvSpPr>
            <p:spPr>
              <a:xfrm>
                <a:off x="770021" y="5253789"/>
                <a:ext cx="1107907"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Data Preparation</a:t>
                </a:r>
                <a:endParaRPr lang="en-CA" sz="1200" b="1" dirty="0">
                  <a:solidFill>
                    <a:schemeClr val="tx1"/>
                  </a:solidFill>
                </a:endParaRPr>
              </a:p>
            </p:txBody>
          </p:sp>
        </p:grpSp>
      </p:gr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1746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8">
            <a:extLst>
              <a:ext uri="{FF2B5EF4-FFF2-40B4-BE49-F238E27FC236}">
                <a16:creationId xmlns:a16="http://schemas.microsoft.com/office/drawing/2014/main" id="{42C6AA3B-B8F1-4A32-904E-D48B4FA35374}"/>
              </a:ext>
            </a:extLst>
          </p:cNvPr>
          <p:cNvGraphicFramePr>
            <a:graphicFrameLocks/>
          </p:cNvGraphicFramePr>
          <p:nvPr>
            <p:extLst>
              <p:ext uri="{D42A27DB-BD31-4B8C-83A1-F6EECF244321}">
                <p14:modId xmlns:p14="http://schemas.microsoft.com/office/powerpoint/2010/main" val="127071120"/>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3.2 – Cleaning and NLP</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DF_selfDialogs.csv</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1412000761"/>
                  </a:ext>
                </a:extLst>
              </a:tr>
            </a:tbl>
          </a:graphicData>
        </a:graphic>
      </p:graphicFrame>
      <p:pic>
        <p:nvPicPr>
          <p:cNvPr id="16" name="Picture 15">
            <a:extLst>
              <a:ext uri="{FF2B5EF4-FFF2-40B4-BE49-F238E27FC236}">
                <a16:creationId xmlns:a16="http://schemas.microsoft.com/office/drawing/2014/main" id="{561904B5-B594-42DC-AE15-C0036FE548E6}"/>
              </a:ext>
            </a:extLst>
          </p:cNvPr>
          <p:cNvPicPr>
            <a:picLocks noChangeAspect="1"/>
          </p:cNvPicPr>
          <p:nvPr/>
        </p:nvPicPr>
        <p:blipFill>
          <a:blip r:embed="rId2"/>
          <a:stretch>
            <a:fillRect/>
          </a:stretch>
        </p:blipFill>
        <p:spPr>
          <a:xfrm>
            <a:off x="5078781" y="3382575"/>
            <a:ext cx="5037489" cy="3168202"/>
          </a:xfrm>
          <a:prstGeom prst="rect">
            <a:avLst/>
          </a:prstGeom>
        </p:spPr>
      </p:pic>
      <p:grpSp>
        <p:nvGrpSpPr>
          <p:cNvPr id="6" name="Group 5">
            <a:extLst>
              <a:ext uri="{FF2B5EF4-FFF2-40B4-BE49-F238E27FC236}">
                <a16:creationId xmlns:a16="http://schemas.microsoft.com/office/drawing/2014/main" id="{CFCF0D66-04AD-48F4-9E02-75E6CAEEE25B}"/>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5331B4C0-7EAE-4B04-95D8-97F03DBDD68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4390AE9-40C7-4246-81A8-492818D9BABA}"/>
                </a:ext>
              </a:extLst>
            </p:cNvPr>
            <p:cNvGrpSpPr/>
            <p:nvPr/>
          </p:nvGrpSpPr>
          <p:grpSpPr>
            <a:xfrm>
              <a:off x="4335924" y="307221"/>
              <a:ext cx="7275095" cy="601581"/>
              <a:chOff x="770021" y="5253787"/>
              <a:chExt cx="7275095" cy="601581"/>
            </a:xfrm>
          </p:grpSpPr>
          <p:sp>
            <p:nvSpPr>
              <p:cNvPr id="9" name="Rectangle: Rounded Corners 8">
                <a:extLst>
                  <a:ext uri="{FF2B5EF4-FFF2-40B4-BE49-F238E27FC236}">
                    <a16:creationId xmlns:a16="http://schemas.microsoft.com/office/drawing/2014/main" id="{113A9E7C-1DFF-4113-8B1B-FB339C654F19}"/>
                  </a:ext>
                </a:extLst>
              </p:cNvPr>
              <p:cNvSpPr/>
              <p:nvPr/>
            </p:nvSpPr>
            <p:spPr>
              <a:xfrm>
                <a:off x="2003257" y="5253789"/>
                <a:ext cx="1107908" cy="60157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Cleaning &amp; NLP</a:t>
                </a:r>
                <a:endParaRPr lang="en-CA" sz="1100" b="1" dirty="0">
                  <a:solidFill>
                    <a:schemeClr val="tx1"/>
                  </a:solidFill>
                </a:endParaRPr>
              </a:p>
            </p:txBody>
          </p:sp>
          <p:sp>
            <p:nvSpPr>
              <p:cNvPr id="10" name="Rectangle: Rounded Corners 9">
                <a:extLst>
                  <a:ext uri="{FF2B5EF4-FFF2-40B4-BE49-F238E27FC236}">
                    <a16:creationId xmlns:a16="http://schemas.microsoft.com/office/drawing/2014/main" id="{8FB6BC96-6320-4324-AD19-76A3CC4B32CF}"/>
                  </a:ext>
                </a:extLst>
              </p:cNvPr>
              <p:cNvSpPr/>
              <p:nvPr/>
            </p:nvSpPr>
            <p:spPr>
              <a:xfrm>
                <a:off x="3236493" y="5253788"/>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Exploration</a:t>
                </a:r>
                <a:endParaRPr lang="en-CA" sz="1100" dirty="0"/>
              </a:p>
            </p:txBody>
          </p:sp>
          <p:sp>
            <p:nvSpPr>
              <p:cNvPr id="11" name="Rectangle: Rounded Corners 10">
                <a:extLst>
                  <a:ext uri="{FF2B5EF4-FFF2-40B4-BE49-F238E27FC236}">
                    <a16:creationId xmlns:a16="http://schemas.microsoft.com/office/drawing/2014/main" id="{0E285948-6C17-42FB-A221-546A7D87F912}"/>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13" name="Rectangle: Rounded Corners 12">
                <a:extLst>
                  <a:ext uri="{FF2B5EF4-FFF2-40B4-BE49-F238E27FC236}">
                    <a16:creationId xmlns:a16="http://schemas.microsoft.com/office/drawing/2014/main" id="{0E192630-440A-4B97-9805-CCDC5E369857}"/>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4" name="Rectangle: Rounded Corners 13">
                <a:extLst>
                  <a:ext uri="{FF2B5EF4-FFF2-40B4-BE49-F238E27FC236}">
                    <a16:creationId xmlns:a16="http://schemas.microsoft.com/office/drawing/2014/main" id="{532C2C02-873E-4D59-858E-456ED18ADB33}"/>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7" name="Rectangle: Rounded Corners 16">
                <a:extLst>
                  <a:ext uri="{FF2B5EF4-FFF2-40B4-BE49-F238E27FC236}">
                    <a16:creationId xmlns:a16="http://schemas.microsoft.com/office/drawing/2014/main" id="{44E8A585-1DFF-4668-8839-1A1CCFCF7C3D}"/>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3" y="1049972"/>
            <a:ext cx="3683252" cy="5641977"/>
          </a:xfrm>
          <a:solidFill>
            <a:schemeClr val="accent5">
              <a:lumMod val="20000"/>
              <a:lumOff val="80000"/>
            </a:schemeClr>
          </a:solidFill>
          <a:ln>
            <a:solidFill>
              <a:schemeClr val="tx1"/>
            </a:solidFill>
          </a:ln>
        </p:spPr>
        <p:txBody>
          <a:bodyPr/>
          <a:lstStyle/>
          <a:p>
            <a:pPr marL="285750" indent="-285750">
              <a:buFont typeface="Arial" panose="020B0604020202020204" pitchFamily="34" charset="0"/>
              <a:buChar char="•"/>
            </a:pPr>
            <a:r>
              <a:rPr lang="en-US" dirty="0"/>
              <a:t>Fixed </a:t>
            </a:r>
            <a:r>
              <a:rPr lang="en-US" dirty="0" err="1"/>
              <a:t>Instruction_id</a:t>
            </a:r>
            <a:r>
              <a:rPr lang="en-US" dirty="0"/>
              <a:t> values </a:t>
            </a:r>
          </a:p>
          <a:p>
            <a:pPr marL="285750" indent="-285750">
              <a:buFont typeface="Arial" panose="020B0604020202020204" pitchFamily="34" charset="0"/>
              <a:buChar char="•"/>
            </a:pPr>
            <a:r>
              <a:rPr lang="en-US" dirty="0"/>
              <a:t>Added ‘</a:t>
            </a:r>
            <a:r>
              <a:rPr lang="en-US" dirty="0" err="1"/>
              <a:t>service_type</a:t>
            </a:r>
            <a:r>
              <a:rPr lang="en-US" dirty="0"/>
              <a:t>’ column</a:t>
            </a:r>
          </a:p>
          <a:p>
            <a:pPr marL="285750" indent="-285750">
              <a:buFont typeface="Arial" panose="020B0604020202020204" pitchFamily="34" charset="0"/>
              <a:buChar char="•"/>
            </a:pPr>
            <a:r>
              <a:rPr lang="en-US" dirty="0"/>
              <a:t>Created a database ‘</a:t>
            </a:r>
            <a:r>
              <a:rPr lang="en-US" dirty="0" err="1"/>
              <a:t>selfdialogs.db</a:t>
            </a:r>
            <a:r>
              <a:rPr lang="en-US" dirty="0"/>
              <a:t>’</a:t>
            </a:r>
          </a:p>
          <a:p>
            <a:pPr marL="285750" indent="-285750">
              <a:buFont typeface="Arial" panose="020B0604020202020204" pitchFamily="34" charset="0"/>
              <a:buChar char="•"/>
            </a:pPr>
            <a:r>
              <a:rPr lang="en-US" dirty="0"/>
              <a:t>Cleaned the text using various functions: replace, regular expressions</a:t>
            </a:r>
          </a:p>
          <a:p>
            <a:pPr marL="285750" indent="-285750">
              <a:buFont typeface="Arial" panose="020B0604020202020204" pitchFamily="34" charset="0"/>
              <a:buChar char="•"/>
            </a:pPr>
            <a:r>
              <a:rPr lang="en-CA" dirty="0"/>
              <a:t>Iterate and performed NLP on the dataset using ‘spacy’</a:t>
            </a:r>
          </a:p>
          <a:p>
            <a:pPr marL="285750" indent="-285750">
              <a:buFont typeface="Arial" panose="020B0604020202020204" pitchFamily="34" charset="0"/>
              <a:buChar char="•"/>
            </a:pPr>
            <a:r>
              <a:rPr lang="en-CA" dirty="0"/>
              <a:t>Store results to database ‘</a:t>
            </a:r>
            <a:r>
              <a:rPr lang="en-CA" dirty="0" err="1"/>
              <a:t>sefldialogs.db</a:t>
            </a:r>
            <a:r>
              <a:rPr lang="en-CA" dirty="0"/>
              <a:t>’ in table ‘</a:t>
            </a:r>
            <a:r>
              <a:rPr lang="en-CA" dirty="0" err="1"/>
              <a:t>posts_nlp</a:t>
            </a:r>
            <a:r>
              <a:rPr lang="en-CA" dirty="0"/>
              <a:t>’</a:t>
            </a:r>
          </a:p>
          <a:p>
            <a:pPr marL="285750" indent="-285750">
              <a:buFont typeface="Arial" panose="020B0604020202020204" pitchFamily="34" charset="0"/>
              <a:buChar char="•"/>
            </a:pPr>
            <a:endParaRPr lang="en-CA" dirty="0"/>
          </a:p>
          <a:p>
            <a:endParaRPr lang="en-US" dirty="0"/>
          </a:p>
          <a:p>
            <a:endParaRPr lang="en-CA" dirty="0"/>
          </a:p>
        </p:txBody>
      </p:sp>
      <p:sp>
        <p:nvSpPr>
          <p:cNvPr id="18" name="Rectangle 17">
            <a:extLst>
              <a:ext uri="{FF2B5EF4-FFF2-40B4-BE49-F238E27FC236}">
                <a16:creationId xmlns:a16="http://schemas.microsoft.com/office/drawing/2014/main" id="{266980D8-3B4D-49A8-A12E-AEFBF38B4E11}"/>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Content Placeholder 18">
            <a:extLst>
              <a:ext uri="{FF2B5EF4-FFF2-40B4-BE49-F238E27FC236}">
                <a16:creationId xmlns:a16="http://schemas.microsoft.com/office/drawing/2014/main" id="{113AB52C-82BF-4A65-83B3-CFB17CBC5D53}"/>
              </a:ext>
            </a:extLst>
          </p:cNvPr>
          <p:cNvPicPr>
            <a:picLocks noGrp="1" noChangeAspect="1"/>
          </p:cNvPicPr>
          <p:nvPr>
            <p:ph idx="1"/>
          </p:nvPr>
        </p:nvPicPr>
        <p:blipFill>
          <a:blip r:embed="rId3"/>
          <a:stretch>
            <a:fillRect/>
          </a:stretch>
        </p:blipFill>
        <p:spPr>
          <a:xfrm>
            <a:off x="4001196" y="1145106"/>
            <a:ext cx="7677029" cy="2237468"/>
          </a:xfrm>
          <a:prstGeom prst="rect">
            <a:avLst/>
          </a:prstGeom>
        </p:spPr>
      </p:pic>
    </p:spTree>
    <p:extLst>
      <p:ext uri="{BB962C8B-B14F-4D97-AF65-F5344CB8AC3E}">
        <p14:creationId xmlns:p14="http://schemas.microsoft.com/office/powerpoint/2010/main" val="303501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55DC45-32E9-44FC-AFE7-FDCF1DD91D7E}"/>
              </a:ext>
            </a:extLst>
          </p:cNvPr>
          <p:cNvGraphicFramePr>
            <a:graphicFrameLocks/>
          </p:cNvGraphicFramePr>
          <p:nvPr>
            <p:extLst>
              <p:ext uri="{D42A27DB-BD31-4B8C-83A1-F6EECF244321}">
                <p14:modId xmlns:p14="http://schemas.microsoft.com/office/powerpoint/2010/main" val="3926165602"/>
              </p:ext>
            </p:extLst>
          </p:nvPr>
        </p:nvGraphicFramePr>
        <p:xfrm>
          <a:off x="231023" y="166052"/>
          <a:ext cx="3683251" cy="883920"/>
        </p:xfrm>
        <a:graphic>
          <a:graphicData uri="http://schemas.openxmlformats.org/drawingml/2006/table">
            <a:tbl>
              <a:tblPr firstRow="1" bandRow="1">
                <a:tableStyleId>{5C22544A-7EE6-4342-B048-85BDC9FD1C3A}</a:tableStyleId>
              </a:tblPr>
              <a:tblGrid>
                <a:gridCol w="1092451">
                  <a:extLst>
                    <a:ext uri="{9D8B030D-6E8A-4147-A177-3AD203B41FA5}">
                      <a16:colId xmlns:a16="http://schemas.microsoft.com/office/drawing/2014/main" val="1749063953"/>
                    </a:ext>
                  </a:extLst>
                </a:gridCol>
                <a:gridCol w="2590800">
                  <a:extLst>
                    <a:ext uri="{9D8B030D-6E8A-4147-A177-3AD203B41FA5}">
                      <a16:colId xmlns:a16="http://schemas.microsoft.com/office/drawing/2014/main" val="254575842"/>
                    </a:ext>
                  </a:extLst>
                </a:gridCol>
              </a:tblGrid>
              <a:tr h="224311">
                <a:tc gridSpan="2">
                  <a:txBody>
                    <a:bodyPr/>
                    <a:lstStyle/>
                    <a:p>
                      <a:r>
                        <a:rPr lang="en-US" sz="1600" dirty="0"/>
                        <a:t>3.3 – Data Exploration</a:t>
                      </a:r>
                      <a:endParaRPr lang="en-CA" sz="1600" dirty="0"/>
                    </a:p>
                  </a:txBody>
                  <a:tcPr/>
                </a:tc>
                <a:tc hMerge="1">
                  <a:txBody>
                    <a:bodyPr/>
                    <a:lstStyle/>
                    <a:p>
                      <a:endParaRPr lang="en-CA" dirty="0"/>
                    </a:p>
                  </a:txBody>
                  <a:tcPr/>
                </a:tc>
                <a:extLst>
                  <a:ext uri="{0D108BD9-81ED-4DB2-BD59-A6C34878D82A}">
                    <a16:rowId xmlns:a16="http://schemas.microsoft.com/office/drawing/2014/main" val="1578934054"/>
                  </a:ext>
                </a:extLst>
              </a:tr>
              <a:tr h="224311">
                <a:tc>
                  <a:txBody>
                    <a:bodyPr/>
                    <a:lstStyle/>
                    <a:p>
                      <a:r>
                        <a:rPr lang="en-US" sz="1200" dirty="0"/>
                        <a:t>Input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selfdialogs.db</a:t>
                      </a:r>
                      <a:endParaRPr lang="en-CA" sz="1200" dirty="0"/>
                    </a:p>
                  </a:txBody>
                  <a:tcPr/>
                </a:tc>
                <a:extLst>
                  <a:ext uri="{0D108BD9-81ED-4DB2-BD59-A6C34878D82A}">
                    <a16:rowId xmlns:a16="http://schemas.microsoft.com/office/drawing/2014/main" val="4161479115"/>
                  </a:ext>
                </a:extLst>
              </a:tr>
              <a:tr h="224311">
                <a:tc>
                  <a:txBody>
                    <a:bodyPr/>
                    <a:lstStyle/>
                    <a:p>
                      <a:r>
                        <a:rPr lang="en-US" sz="1200" dirty="0"/>
                        <a:t>Output</a:t>
                      </a:r>
                      <a:endParaRPr lang="en-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1412000761"/>
                  </a:ext>
                </a:extLst>
              </a:tr>
            </a:tbl>
          </a:graphicData>
        </a:graphic>
      </p:graphicFrame>
      <p:grpSp>
        <p:nvGrpSpPr>
          <p:cNvPr id="6" name="Group 5">
            <a:extLst>
              <a:ext uri="{FF2B5EF4-FFF2-40B4-BE49-F238E27FC236}">
                <a16:creationId xmlns:a16="http://schemas.microsoft.com/office/drawing/2014/main" id="{C15710BA-94BA-48ED-BCCF-BE77FE2323BA}"/>
              </a:ext>
            </a:extLst>
          </p:cNvPr>
          <p:cNvGrpSpPr/>
          <p:nvPr/>
        </p:nvGrpSpPr>
        <p:grpSpPr>
          <a:xfrm>
            <a:off x="3914274" y="166051"/>
            <a:ext cx="8046703" cy="883920"/>
            <a:chOff x="3914274" y="166051"/>
            <a:chExt cx="8046703" cy="883920"/>
          </a:xfrm>
        </p:grpSpPr>
        <p:sp>
          <p:nvSpPr>
            <p:cNvPr id="7" name="Rectangle 6">
              <a:extLst>
                <a:ext uri="{FF2B5EF4-FFF2-40B4-BE49-F238E27FC236}">
                  <a16:creationId xmlns:a16="http://schemas.microsoft.com/office/drawing/2014/main" id="{BB5ACBB9-C35C-440A-A516-03ADF3FA828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D3368DA-57F9-4D7D-BECF-D87DFCD61F6C}"/>
                </a:ext>
              </a:extLst>
            </p:cNvPr>
            <p:cNvGrpSpPr/>
            <p:nvPr/>
          </p:nvGrpSpPr>
          <p:grpSpPr>
            <a:xfrm>
              <a:off x="4335924" y="307221"/>
              <a:ext cx="7275095" cy="601581"/>
              <a:chOff x="770021" y="5253787"/>
              <a:chExt cx="7275095" cy="601581"/>
            </a:xfrm>
          </p:grpSpPr>
          <p:sp>
            <p:nvSpPr>
              <p:cNvPr id="10" name="Rectangle: Rounded Corners 9">
                <a:extLst>
                  <a:ext uri="{FF2B5EF4-FFF2-40B4-BE49-F238E27FC236}">
                    <a16:creationId xmlns:a16="http://schemas.microsoft.com/office/drawing/2014/main" id="{D5A1AC9A-881C-432F-86D5-C0D6A578FB4C}"/>
                  </a:ext>
                </a:extLst>
              </p:cNvPr>
              <p:cNvSpPr/>
              <p:nvPr/>
            </p:nvSpPr>
            <p:spPr>
              <a:xfrm>
                <a:off x="2003257" y="5253789"/>
                <a:ext cx="1107908"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Cleaning &amp; NLP</a:t>
                </a:r>
                <a:endParaRPr lang="en-CA" sz="1100" dirty="0">
                  <a:solidFill>
                    <a:schemeClr val="bg1"/>
                  </a:solidFill>
                </a:endParaRPr>
              </a:p>
            </p:txBody>
          </p:sp>
          <p:sp>
            <p:nvSpPr>
              <p:cNvPr id="11" name="Rectangle: Rounded Corners 10">
                <a:extLst>
                  <a:ext uri="{FF2B5EF4-FFF2-40B4-BE49-F238E27FC236}">
                    <a16:creationId xmlns:a16="http://schemas.microsoft.com/office/drawing/2014/main" id="{09548646-85BD-4A9D-9A11-D95E293A62D2}"/>
                  </a:ext>
                </a:extLst>
              </p:cNvPr>
              <p:cNvSpPr/>
              <p:nvPr/>
            </p:nvSpPr>
            <p:spPr>
              <a:xfrm>
                <a:off x="3236493" y="5253788"/>
                <a:ext cx="1110918" cy="6015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Data Exploration</a:t>
                </a:r>
                <a:endParaRPr lang="en-CA" sz="1100" b="1" dirty="0">
                  <a:solidFill>
                    <a:schemeClr val="tx1"/>
                  </a:solidFill>
                </a:endParaRPr>
              </a:p>
            </p:txBody>
          </p:sp>
          <p:sp>
            <p:nvSpPr>
              <p:cNvPr id="13" name="Rectangle: Rounded Corners 12">
                <a:extLst>
                  <a:ext uri="{FF2B5EF4-FFF2-40B4-BE49-F238E27FC236}">
                    <a16:creationId xmlns:a16="http://schemas.microsoft.com/office/drawing/2014/main" id="{5BA5B13F-8C0B-4FE4-9598-7CCFF2165A41}"/>
                  </a:ext>
                </a:extLst>
              </p:cNvPr>
              <p:cNvSpPr/>
              <p:nvPr/>
            </p:nvSpPr>
            <p:spPr>
              <a:xfrm>
                <a:off x="4469730" y="5253789"/>
                <a:ext cx="1110918" cy="60157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Engineering &amp; Selection</a:t>
                </a:r>
                <a:endParaRPr lang="en-CA" sz="1100" dirty="0"/>
              </a:p>
            </p:txBody>
          </p:sp>
          <p:sp>
            <p:nvSpPr>
              <p:cNvPr id="14" name="Rectangle: Rounded Corners 13">
                <a:extLst>
                  <a:ext uri="{FF2B5EF4-FFF2-40B4-BE49-F238E27FC236}">
                    <a16:creationId xmlns:a16="http://schemas.microsoft.com/office/drawing/2014/main" id="{DADF28A3-E96F-445A-B8A4-AD8F4A6E5A9E}"/>
                  </a:ext>
                </a:extLst>
              </p:cNvPr>
              <p:cNvSpPr/>
              <p:nvPr/>
            </p:nvSpPr>
            <p:spPr>
              <a:xfrm>
                <a:off x="5701964"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Evaluation and Ensemble</a:t>
                </a:r>
                <a:endParaRPr lang="en-CA" sz="1100" dirty="0"/>
              </a:p>
            </p:txBody>
          </p:sp>
          <p:sp>
            <p:nvSpPr>
              <p:cNvPr id="15" name="Rectangle: Rounded Corners 14">
                <a:extLst>
                  <a:ext uri="{FF2B5EF4-FFF2-40B4-BE49-F238E27FC236}">
                    <a16:creationId xmlns:a16="http://schemas.microsoft.com/office/drawing/2014/main" id="{72440619-87F3-48F8-A595-86680926255C}"/>
                  </a:ext>
                </a:extLst>
              </p:cNvPr>
              <p:cNvSpPr/>
              <p:nvPr/>
            </p:nvSpPr>
            <p:spPr>
              <a:xfrm>
                <a:off x="6934197" y="5253787"/>
                <a:ext cx="1110919" cy="6015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Interpretation</a:t>
                </a:r>
                <a:endParaRPr lang="en-CA" sz="1100" dirty="0"/>
              </a:p>
            </p:txBody>
          </p:sp>
          <p:sp>
            <p:nvSpPr>
              <p:cNvPr id="16" name="Rectangle: Rounded Corners 15">
                <a:extLst>
                  <a:ext uri="{FF2B5EF4-FFF2-40B4-BE49-F238E27FC236}">
                    <a16:creationId xmlns:a16="http://schemas.microsoft.com/office/drawing/2014/main" id="{02953D1F-9A65-42E9-BD44-21ACF018A517}"/>
                  </a:ext>
                </a:extLst>
              </p:cNvPr>
              <p:cNvSpPr/>
              <p:nvPr/>
            </p:nvSpPr>
            <p:spPr>
              <a:xfrm>
                <a:off x="770021" y="5253789"/>
                <a:ext cx="1107907" cy="6015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Preparation</a:t>
                </a:r>
                <a:endParaRPr lang="en-CA" sz="1100" dirty="0">
                  <a:solidFill>
                    <a:schemeClr val="bg1"/>
                  </a:solidFill>
                </a:endParaRPr>
              </a:p>
            </p:txBody>
          </p:sp>
        </p:grpSp>
      </p:gr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b="1" dirty="0"/>
              <a:t>Word Exploration</a:t>
            </a:r>
            <a:endParaRPr lang="en-US" dirty="0"/>
          </a:p>
          <a:p>
            <a:endParaRPr lang="en-US" b="1" dirty="0"/>
          </a:p>
          <a:p>
            <a:r>
              <a:rPr lang="en-US" b="1" dirty="0"/>
              <a:t>Creating Token List</a:t>
            </a:r>
            <a:endParaRPr lang="en-US" dirty="0"/>
          </a:p>
          <a:p>
            <a:endParaRPr lang="en-US" b="1" dirty="0"/>
          </a:p>
          <a:p>
            <a:r>
              <a:rPr lang="en-US" b="1" dirty="0"/>
              <a:t>Exploring Word Clouds</a:t>
            </a:r>
            <a:endParaRPr lang="en-US" dirty="0"/>
          </a:p>
          <a:p>
            <a:endParaRPr lang="en-US" b="1" dirty="0"/>
          </a:p>
          <a:p>
            <a:r>
              <a:rPr lang="en-US" b="1" dirty="0"/>
              <a:t>Exploring Complexity</a:t>
            </a:r>
            <a:endParaRPr lang="en-US" dirty="0"/>
          </a:p>
          <a:p>
            <a:endParaRPr lang="en-US" dirty="0"/>
          </a:p>
          <a:p>
            <a:endParaRPr lang="en-US" dirty="0"/>
          </a:p>
          <a:p>
            <a:r>
              <a:rPr lang="en-US" dirty="0"/>
              <a:t>Statistical Analysis</a:t>
            </a:r>
          </a:p>
          <a:p>
            <a:r>
              <a:rPr lang="en-US" dirty="0"/>
              <a:t>Categorical Distribution</a:t>
            </a: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E940AD09-53F2-4A6B-B921-1D1E8CCED4E7}"/>
              </a:ext>
            </a:extLst>
          </p:cNvPr>
          <p:cNvPicPr>
            <a:picLocks noChangeAspect="1"/>
          </p:cNvPicPr>
          <p:nvPr/>
        </p:nvPicPr>
        <p:blipFill>
          <a:blip r:embed="rId2"/>
          <a:stretch>
            <a:fillRect/>
          </a:stretch>
        </p:blipFill>
        <p:spPr>
          <a:xfrm>
            <a:off x="4066854" y="1161734"/>
            <a:ext cx="2152971" cy="1870099"/>
          </a:xfrm>
          <a:prstGeom prst="rect">
            <a:avLst/>
          </a:prstGeom>
        </p:spPr>
      </p:pic>
      <p:pic>
        <p:nvPicPr>
          <p:cNvPr id="3" name="Picture 2">
            <a:extLst>
              <a:ext uri="{FF2B5EF4-FFF2-40B4-BE49-F238E27FC236}">
                <a16:creationId xmlns:a16="http://schemas.microsoft.com/office/drawing/2014/main" id="{48359AE5-5FD1-434A-95D1-2905FD119325}"/>
              </a:ext>
            </a:extLst>
          </p:cNvPr>
          <p:cNvPicPr>
            <a:picLocks noChangeAspect="1"/>
          </p:cNvPicPr>
          <p:nvPr/>
        </p:nvPicPr>
        <p:blipFill>
          <a:blip r:embed="rId3"/>
          <a:stretch>
            <a:fillRect/>
          </a:stretch>
        </p:blipFill>
        <p:spPr>
          <a:xfrm>
            <a:off x="4135440" y="5113972"/>
            <a:ext cx="7555748" cy="1164587"/>
          </a:xfrm>
          <a:prstGeom prst="rect">
            <a:avLst/>
          </a:prstGeom>
        </p:spPr>
      </p:pic>
      <p:pic>
        <p:nvPicPr>
          <p:cNvPr id="4" name="Picture 3">
            <a:extLst>
              <a:ext uri="{FF2B5EF4-FFF2-40B4-BE49-F238E27FC236}">
                <a16:creationId xmlns:a16="http://schemas.microsoft.com/office/drawing/2014/main" id="{F6395504-ABA8-418A-9B75-6D7E1388D12C}"/>
              </a:ext>
            </a:extLst>
          </p:cNvPr>
          <p:cNvPicPr>
            <a:picLocks noChangeAspect="1"/>
          </p:cNvPicPr>
          <p:nvPr/>
        </p:nvPicPr>
        <p:blipFill>
          <a:blip r:embed="rId4"/>
          <a:stretch>
            <a:fillRect/>
          </a:stretch>
        </p:blipFill>
        <p:spPr>
          <a:xfrm>
            <a:off x="8701886" y="1130406"/>
            <a:ext cx="3106189" cy="784808"/>
          </a:xfrm>
          <a:prstGeom prst="rect">
            <a:avLst/>
          </a:prstGeom>
        </p:spPr>
      </p:pic>
      <p:pic>
        <p:nvPicPr>
          <p:cNvPr id="12" name="Picture 11">
            <a:extLst>
              <a:ext uri="{FF2B5EF4-FFF2-40B4-BE49-F238E27FC236}">
                <a16:creationId xmlns:a16="http://schemas.microsoft.com/office/drawing/2014/main" id="{91395795-4456-44DF-8592-D40FC0CD50D7}"/>
              </a:ext>
            </a:extLst>
          </p:cNvPr>
          <p:cNvPicPr>
            <a:picLocks noChangeAspect="1"/>
          </p:cNvPicPr>
          <p:nvPr/>
        </p:nvPicPr>
        <p:blipFill>
          <a:blip r:embed="rId5"/>
          <a:stretch>
            <a:fillRect/>
          </a:stretch>
        </p:blipFill>
        <p:spPr>
          <a:xfrm>
            <a:off x="6657652" y="2019363"/>
            <a:ext cx="5220429" cy="838317"/>
          </a:xfrm>
          <a:prstGeom prst="rect">
            <a:avLst/>
          </a:prstGeom>
        </p:spPr>
      </p:pic>
      <p:sp>
        <p:nvSpPr>
          <p:cNvPr id="17" name="TextBox 16">
            <a:extLst>
              <a:ext uri="{FF2B5EF4-FFF2-40B4-BE49-F238E27FC236}">
                <a16:creationId xmlns:a16="http://schemas.microsoft.com/office/drawing/2014/main" id="{4DE779BD-B4C4-4084-9BC1-D337652A8D75}"/>
              </a:ext>
            </a:extLst>
          </p:cNvPr>
          <p:cNvSpPr txBox="1"/>
          <p:nvPr/>
        </p:nvSpPr>
        <p:spPr>
          <a:xfrm>
            <a:off x="7093067" y="2897305"/>
            <a:ext cx="2174799" cy="369332"/>
          </a:xfrm>
          <a:prstGeom prst="rect">
            <a:avLst/>
          </a:prstGeom>
          <a:noFill/>
          <a:ln>
            <a:solidFill>
              <a:schemeClr val="tx1"/>
            </a:solidFill>
            <a:prstDash val="solid"/>
          </a:ln>
        </p:spPr>
        <p:txBody>
          <a:bodyPr wrap="square" rtlCol="0">
            <a:spAutoFit/>
          </a:bodyPr>
          <a:lstStyle/>
          <a:p>
            <a:r>
              <a:rPr lang="en-US" dirty="0"/>
              <a:t>Statistical Analysis</a:t>
            </a:r>
          </a:p>
        </p:txBody>
      </p:sp>
    </p:spTree>
    <p:extLst>
      <p:ext uri="{BB962C8B-B14F-4D97-AF65-F5344CB8AC3E}">
        <p14:creationId xmlns:p14="http://schemas.microsoft.com/office/powerpoint/2010/main" val="1703891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3161</TotalTime>
  <Words>6130</Words>
  <Application>Microsoft Office PowerPoint</Application>
  <PresentationFormat>Widescreen</PresentationFormat>
  <Paragraphs>1456</Paragraphs>
  <Slides>63</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Project: Conversation Dialogue Identification </vt:lpstr>
      <vt:lpstr>Questions</vt:lpstr>
      <vt:lpstr>CSML1010 – Group 3</vt:lpstr>
      <vt:lpstr>1. Introduction</vt:lpstr>
      <vt:lpstr>2. Existing Work</vt:lpstr>
      <vt:lpstr>3.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Conversation Identification </dc:title>
  <dc:creator>Paul Doucet</dc:creator>
  <cp:lastModifiedBy>Paul Doucet</cp:lastModifiedBy>
  <cp:revision>142</cp:revision>
  <dcterms:created xsi:type="dcterms:W3CDTF">2020-04-18T04:11:23Z</dcterms:created>
  <dcterms:modified xsi:type="dcterms:W3CDTF">2020-05-21T04:09:32Z</dcterms:modified>
</cp:coreProperties>
</file>